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1"/>
  </p:notesMasterIdLst>
  <p:sldIdLst>
    <p:sldId id="284" r:id="rId2"/>
    <p:sldId id="285" r:id="rId3"/>
    <p:sldId id="286" r:id="rId4"/>
    <p:sldId id="257" r:id="rId5"/>
    <p:sldId id="258" r:id="rId6"/>
    <p:sldId id="268" r:id="rId7"/>
    <p:sldId id="269" r:id="rId8"/>
    <p:sldId id="270" r:id="rId9"/>
    <p:sldId id="271" r:id="rId10"/>
    <p:sldId id="267" r:id="rId11"/>
    <p:sldId id="277" r:id="rId12"/>
    <p:sldId id="278" r:id="rId13"/>
    <p:sldId id="276" r:id="rId14"/>
    <p:sldId id="272" r:id="rId15"/>
    <p:sldId id="273" r:id="rId16"/>
    <p:sldId id="274" r:id="rId17"/>
    <p:sldId id="275" r:id="rId18"/>
    <p:sldId id="281"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59" autoAdjust="0"/>
  </p:normalViewPr>
  <p:slideViewPr>
    <p:cSldViewPr>
      <p:cViewPr varScale="1">
        <p:scale>
          <a:sx n="76" d="100"/>
          <a:sy n="76" d="100"/>
        </p:scale>
        <p:origin x="164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FE66F-7C15-42F0-B8CF-3D1DD448F798}" type="datetimeFigureOut">
              <a:rPr lang="nl-NL" smtClean="0"/>
              <a:t>11-9-2020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9B1C6-09B3-43F5-B43E-9D3D6184D3BB}" type="slidenum">
              <a:rPr lang="nl-NL" smtClean="0"/>
              <a:t>‹nr.›</a:t>
            </a:fld>
            <a:endParaRPr lang="nl-NL"/>
          </a:p>
        </p:txBody>
      </p:sp>
    </p:spTree>
    <p:extLst>
      <p:ext uri="{BB962C8B-B14F-4D97-AF65-F5344CB8AC3E}">
        <p14:creationId xmlns:p14="http://schemas.microsoft.com/office/powerpoint/2010/main" val="282173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Dunne darm : ligging,</a:t>
            </a:r>
            <a:r>
              <a:rPr lang="nl-NL" baseline="0" dirty="0" smtClean="0"/>
              <a:t> sappen, welke soorten dunne darm</a:t>
            </a:r>
          </a:p>
          <a:p>
            <a:endParaRPr lang="nl-NL" baseline="0" dirty="0" smtClean="0"/>
          </a:p>
          <a:p>
            <a:r>
              <a:rPr lang="nl-NL" baseline="0" dirty="0" smtClean="0"/>
              <a:t>Dikke darm water en zouten </a:t>
            </a:r>
            <a:r>
              <a:rPr lang="nl-NL" baseline="0" dirty="0" err="1" smtClean="0"/>
              <a:t>ontrokken</a:t>
            </a:r>
            <a:r>
              <a:rPr lang="nl-NL" baseline="0" dirty="0" smtClean="0"/>
              <a:t>, vit k aanmaak slijmvlies </a:t>
            </a:r>
            <a:r>
              <a:rPr lang="nl-NL" baseline="0" smtClean="0"/>
              <a:t>&gt; bloedstolling </a:t>
            </a:r>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3</a:t>
            </a:fld>
            <a:endParaRPr lang="nl-NL"/>
          </a:p>
        </p:txBody>
      </p:sp>
    </p:spTree>
    <p:extLst>
      <p:ext uri="{BB962C8B-B14F-4D97-AF65-F5344CB8AC3E}">
        <p14:creationId xmlns:p14="http://schemas.microsoft.com/office/powerpoint/2010/main" val="180835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Afbeelding: retractie</a:t>
            </a:r>
            <a:r>
              <a:rPr lang="nl-NL" baseline="0" dirty="0" smtClean="0"/>
              <a:t> van het stoma.</a:t>
            </a:r>
            <a:br>
              <a:rPr lang="nl-NL" baseline="0" dirty="0" smtClean="0"/>
            </a:br>
            <a:r>
              <a:rPr lang="nl-NL" baseline="0" dirty="0" smtClean="0"/>
              <a:t>Dit is het gedeeltelijk of geheel in de diepte liggen van de huid. De retractie kan intermitterend of blijvend zijn.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15</a:t>
            </a:fld>
            <a:endParaRPr lang="nl-NL"/>
          </a:p>
        </p:txBody>
      </p:sp>
    </p:spTree>
    <p:extLst>
      <p:ext uri="{BB962C8B-B14F-4D97-AF65-F5344CB8AC3E}">
        <p14:creationId xmlns:p14="http://schemas.microsoft.com/office/powerpoint/2010/main" val="254118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De zorgvrager ligt bij voorkeur op zijn linkerzijde. Voor het toedienen van een klysma breng je een canule in het rectum in. Om beschadiging te voorkomen, wordt bij kinderen de canule maar voor de helft ingebracht. De methode van spoelen is afhankelijk van het soort klysma. </a:t>
            </a:r>
            <a:r>
              <a:rPr lang="nl-NL" dirty="0" smtClean="0"/>
              <a:t>Er zijn verschillende soorten darmspoelingen: </a:t>
            </a:r>
            <a:r>
              <a:rPr lang="nl-NL" i="1" u="sng" dirty="0" smtClean="0"/>
              <a:t>(zie </a:t>
            </a:r>
            <a:r>
              <a:rPr lang="nl-NL" i="1" u="sng" dirty="0" err="1" smtClean="0"/>
              <a:t>Nuzorg</a:t>
            </a:r>
            <a:r>
              <a:rPr lang="nl-NL" i="1" u="sng"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
            </a:r>
            <a:br>
              <a:rPr lang="nl-NL" b="1" dirty="0" smtClean="0"/>
            </a:br>
            <a:r>
              <a:rPr lang="nl-NL" b="1" dirty="0" smtClean="0"/>
              <a:t>een </a:t>
            </a:r>
            <a:r>
              <a:rPr lang="nl-NL" b="1" dirty="0" err="1" smtClean="0"/>
              <a:t>klyx</a:t>
            </a:r>
            <a:r>
              <a:rPr lang="nl-NL" b="1" dirty="0" smtClean="0"/>
              <a:t> (100–135 ml);</a:t>
            </a:r>
            <a:br>
              <a:rPr lang="nl-NL" b="1" dirty="0" smtClean="0"/>
            </a:br>
            <a:r>
              <a:rPr lang="nl-NL" dirty="0" smtClean="0"/>
              <a:t>De </a:t>
            </a:r>
            <a:r>
              <a:rPr lang="nl-NL" dirty="0" err="1" smtClean="0"/>
              <a:t>klyx</a:t>
            </a:r>
            <a:r>
              <a:rPr lang="nl-NL" dirty="0" smtClean="0"/>
              <a:t> is een kant-en-</a:t>
            </a:r>
            <a:r>
              <a:rPr lang="nl-NL" dirty="0" err="1" smtClean="0"/>
              <a:t>klaarwegwerpsysteem</a:t>
            </a:r>
            <a:r>
              <a:rPr lang="nl-NL" dirty="0" smtClean="0"/>
              <a:t>. Een </a:t>
            </a:r>
            <a:r>
              <a:rPr lang="nl-NL" dirty="0" err="1" smtClean="0"/>
              <a:t>klyx</a:t>
            </a:r>
            <a:r>
              <a:rPr lang="nl-NL" dirty="0" smtClean="0"/>
              <a:t> bevat 100-135 ml vloeistof en wordt op voorschrift van de arts gebruikt. Er bestaan veel kant-en-klare klysma's met werkzame stoffen die de darmperistaltiek bevorderen. De bekendste zijn de fosfaatklysma's en de medicinale klysma’s.</a:t>
            </a:r>
          </a:p>
          <a:p>
            <a:r>
              <a:rPr lang="nl-NL" dirty="0" smtClean="0"/>
              <a:t>De zorgvrager zal de </a:t>
            </a:r>
            <a:r>
              <a:rPr lang="nl-NL" dirty="0" err="1" smtClean="0"/>
              <a:t>klyx</a:t>
            </a:r>
            <a:r>
              <a:rPr lang="nl-NL" dirty="0" smtClean="0"/>
              <a:t> meestal zelf kunnen inbrengen. Medicinale klysma's kunnen pijnlijk zijn omdat er in veel gevallen sprake is van een ontstekingsproces in het colon, waardoor de darmwand gevoelig kan zijn.</a:t>
            </a:r>
          </a:p>
          <a:p>
            <a:r>
              <a:rPr lang="nl-NL" dirty="0" smtClean="0"/>
              <a:t> </a:t>
            </a:r>
          </a:p>
          <a:p>
            <a:r>
              <a:rPr lang="nl-NL" b="1" dirty="0" smtClean="0"/>
              <a:t>een </a:t>
            </a:r>
            <a:r>
              <a:rPr lang="nl-NL" b="1" dirty="0" err="1" smtClean="0"/>
              <a:t>hoogopgaand</a:t>
            </a:r>
            <a:r>
              <a:rPr lang="nl-NL" b="1" dirty="0" smtClean="0"/>
              <a:t> klysma (500–1500 ml);</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Een </a:t>
            </a:r>
            <a:r>
              <a:rPr lang="nl-NL" dirty="0" err="1" smtClean="0"/>
              <a:t>hoogopgaand</a:t>
            </a:r>
            <a:r>
              <a:rPr lang="nl-NL" dirty="0" smtClean="0"/>
              <a:t> klysma wordt alleen toegepast als een gewoon klysma (microlax of </a:t>
            </a:r>
            <a:r>
              <a:rPr lang="nl-NL" dirty="0" err="1" smtClean="0"/>
              <a:t>klyx</a:t>
            </a:r>
            <a:r>
              <a:rPr lang="nl-NL" dirty="0" smtClean="0"/>
              <a:t>) niet het gewenste effect heeft, namelijk reiniging van de darm. Soms wordt een </a:t>
            </a:r>
            <a:r>
              <a:rPr lang="nl-NL" dirty="0" err="1" smtClean="0"/>
              <a:t>hoogopgaand</a:t>
            </a:r>
            <a:r>
              <a:rPr lang="nl-NL" dirty="0" smtClean="0"/>
              <a:t> klysma gegeven als voorbereiding op een </a:t>
            </a:r>
            <a:r>
              <a:rPr lang="nl-NL" dirty="0" err="1" smtClean="0"/>
              <a:t>coloscopie</a:t>
            </a:r>
            <a:r>
              <a:rPr lang="nl-NL" dirty="0" smtClean="0"/>
              <a:t>. Bij een </a:t>
            </a:r>
            <a:r>
              <a:rPr lang="nl-NL" dirty="0" err="1" smtClean="0"/>
              <a:t>hoogopgaand</a:t>
            </a:r>
            <a:r>
              <a:rPr lang="nl-NL" dirty="0" smtClean="0"/>
              <a:t> klysma komt de vloeistof door de houding die de zorgvrager aanneemt niet alleen in het rectum, maar ook in de hoger gelegen delen. De zorgvrager kan in de knie-ellebooghouding liggen. Dit is een effectieve maar gênante houding voor de zorgvrager; houd daar rekening mee. Als deze houding te belastend is, kan hij de rugligging of linkerzijligging aannemen, terwijl het bed in de </a:t>
            </a:r>
            <a:r>
              <a:rPr lang="nl-NL" dirty="0" err="1" smtClean="0"/>
              <a:t>Trendelenburg</a:t>
            </a:r>
            <a:r>
              <a:rPr lang="nl-NL" dirty="0" smtClean="0"/>
              <a:t>-stand geplaatst wordt. Kan het bed niet in de </a:t>
            </a:r>
            <a:r>
              <a:rPr lang="nl-NL" dirty="0" err="1" smtClean="0"/>
              <a:t>Trendelenburg</a:t>
            </a:r>
            <a:r>
              <a:rPr lang="nl-NL" dirty="0" smtClean="0"/>
              <a:t>-stand worden geplaatst, dan is de linkerzijligging, met een groot kussen onder de heup, een oplossing. Voor grotere darmonderzoeken of operaties wordt een perorale </a:t>
            </a:r>
            <a:r>
              <a:rPr lang="nl-NL" dirty="0" err="1" smtClean="0"/>
              <a:t>orthograde</a:t>
            </a:r>
            <a:r>
              <a:rPr lang="nl-NL" dirty="0" smtClean="0"/>
              <a:t> darmspoeling uitgevoerd</a:t>
            </a:r>
            <a:br>
              <a:rPr lang="nl-NL" dirty="0" smtClean="0"/>
            </a:br>
            <a:r>
              <a:rPr lang="nl-NL" i="1" u="sng" dirty="0" smtClean="0"/>
              <a:t>Een perorale </a:t>
            </a:r>
            <a:r>
              <a:rPr lang="nl-NL" i="1" u="sng" dirty="0" err="1" smtClean="0"/>
              <a:t>orthograde</a:t>
            </a:r>
            <a:r>
              <a:rPr lang="nl-NL" i="1" u="sng" dirty="0" smtClean="0"/>
              <a:t> darmspoeling is een darmspoeling die van bovenuit plaatsvindt, dat wil zeggen via de mond (oraal). </a:t>
            </a:r>
            <a:r>
              <a:rPr lang="nl-NL" i="1" u="sng" dirty="0" err="1" smtClean="0"/>
              <a:t>Orthograad</a:t>
            </a:r>
            <a:r>
              <a:rPr lang="nl-NL" i="1" u="sng" dirty="0" smtClean="0"/>
              <a:t> betekent letterlijk ‘met de stroom mee, in de juiste richting’. De spoeling gaat dus met de normale stroomrichting van de darminhoud mee.</a:t>
            </a:r>
          </a:p>
          <a:p>
            <a:r>
              <a:rPr lang="nl-NL" dirty="0" smtClean="0"/>
              <a:t/>
            </a:r>
            <a:br>
              <a:rPr lang="nl-NL" dirty="0" smtClean="0"/>
            </a:br>
            <a:r>
              <a:rPr lang="nl-NL" b="1" dirty="0" smtClean="0"/>
              <a:t>een druppelklysma.</a:t>
            </a:r>
          </a:p>
          <a:p>
            <a:r>
              <a:rPr lang="nl-NL" dirty="0" smtClean="0"/>
              <a:t>Het druppelklysma wordt als medicinaal klysma toegediend of wordt gebruikt om vocht toe te dienen. Als medicinaal klysma wordt het toegediend bij ontstekingen van het onderste gedeelte van het colon (bijvoorbeeld bij colitis ulcerosa).</a:t>
            </a:r>
          </a:p>
          <a:p>
            <a:r>
              <a:rPr lang="nl-NL" dirty="0" smtClean="0"/>
              <a:t>Bij een druppelklysma wordt de vloeistof druppelsgewijs in de darm toegediend. Vooral voor een zorgvrager met colitis ulcerosa is dit minder belastend omdat er steeds kleine hoeveelheden vloeistof de darm inlopen. Voor een zorgvrager met een gevoelige darmwand kan het klysma pijnlijk zijn. Belangrijk is dat de zorgvrager de vloeistof zo lang mogelijk probeert in te houden zodat de werkzame stoffen goed op de darmen kunnen inwerken.</a:t>
            </a:r>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17</a:t>
            </a:fld>
            <a:endParaRPr lang="nl-NL"/>
          </a:p>
        </p:txBody>
      </p:sp>
    </p:spTree>
    <p:extLst>
      <p:ext uri="{BB962C8B-B14F-4D97-AF65-F5344CB8AC3E}">
        <p14:creationId xmlns:p14="http://schemas.microsoft.com/office/powerpoint/2010/main" val="200287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18</a:t>
            </a:fld>
            <a:endParaRPr lang="nl-NL"/>
          </a:p>
        </p:txBody>
      </p:sp>
    </p:spTree>
    <p:extLst>
      <p:ext uri="{BB962C8B-B14F-4D97-AF65-F5344CB8AC3E}">
        <p14:creationId xmlns:p14="http://schemas.microsoft.com/office/powerpoint/2010/main" val="389739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19</a:t>
            </a:fld>
            <a:endParaRPr lang="nl-NL"/>
          </a:p>
        </p:txBody>
      </p:sp>
    </p:spTree>
    <p:extLst>
      <p:ext uri="{BB962C8B-B14F-4D97-AF65-F5344CB8AC3E}">
        <p14:creationId xmlns:p14="http://schemas.microsoft.com/office/powerpoint/2010/main" val="370656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perorale </a:t>
            </a:r>
            <a:r>
              <a:rPr lang="nl-NL" dirty="0" err="1" smtClean="0"/>
              <a:t>orthograde</a:t>
            </a:r>
            <a:r>
              <a:rPr lang="nl-NL" dirty="0" smtClean="0"/>
              <a:t> darmspoeling is een darmspoeling die van bovenuit plaatsvindt, dat wil zeggen via de mond (oraal). </a:t>
            </a:r>
            <a:r>
              <a:rPr lang="nl-NL" dirty="0" err="1" smtClean="0"/>
              <a:t>Orthograad</a:t>
            </a:r>
            <a:r>
              <a:rPr lang="nl-NL" dirty="0" smtClean="0"/>
              <a:t> betekent letterlijk ‘met de stroom mee, in de juiste richting’. De spoeling gaat dus met de normale stroomrichting van de darminhoud mee.</a:t>
            </a:r>
          </a:p>
          <a:p>
            <a:r>
              <a:rPr lang="nl-NL" dirty="0" smtClean="0"/>
              <a:t> </a:t>
            </a:r>
          </a:p>
          <a:p>
            <a:r>
              <a:rPr lang="nl-NL" dirty="0" smtClean="0"/>
              <a:t>Dit in tegenstelling tot de </a:t>
            </a:r>
            <a:r>
              <a:rPr lang="nl-NL" dirty="0" err="1" smtClean="0"/>
              <a:t>klyx</a:t>
            </a:r>
            <a:r>
              <a:rPr lang="nl-NL" dirty="0" smtClean="0"/>
              <a:t>, die tegen de stroom ingaat.</a:t>
            </a:r>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4</a:t>
            </a:fld>
            <a:endParaRPr lang="nl-NL"/>
          </a:p>
        </p:txBody>
      </p:sp>
    </p:spTree>
    <p:extLst>
      <p:ext uri="{BB962C8B-B14F-4D97-AF65-F5344CB8AC3E}">
        <p14:creationId xmlns:p14="http://schemas.microsoft.com/office/powerpoint/2010/main" val="92771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Darmpoliepen; </a:t>
            </a:r>
            <a:r>
              <a:rPr lang="nl-NL" dirty="0" smtClean="0"/>
              <a:t>Deze poliepen kunnen leiden tot </a:t>
            </a:r>
            <a:r>
              <a:rPr lang="nl-NL" dirty="0" err="1" smtClean="0"/>
              <a:t>dikkedarmkanker</a:t>
            </a:r>
            <a:r>
              <a:rPr lang="nl-NL" dirty="0" smtClean="0"/>
              <a:t>. Door het hoge risico wordt daarom de dikke darm uit voorzorg verwijderd. Er kan een stoma worden aangelegd of er kan voor een pouch worden gekozen.</a:t>
            </a:r>
          </a:p>
          <a:p>
            <a:r>
              <a:rPr lang="nl-NL" b="1" dirty="0" smtClean="0"/>
              <a:t>Ziekte van </a:t>
            </a:r>
            <a:r>
              <a:rPr lang="nl-NL" b="1" dirty="0" err="1" smtClean="0"/>
              <a:t>Crohn</a:t>
            </a:r>
            <a:r>
              <a:rPr lang="nl-NL" dirty="0" smtClean="0"/>
              <a:t>; chronische ontsteking die kan voorkomen in het hele spijsverteringsstelsel. Hierdoor wordt er ook liever niet geopereerd. Maar als er een deel van de dikke darm echt niet meer op medicatie reageert, wordt er toch voor gekozen om dat deel weg te halen. </a:t>
            </a:r>
          </a:p>
          <a:p>
            <a:pPr marL="0" marR="0" indent="0" algn="l" defTabSz="914400" rtl="0" eaLnBrk="1" fontAlgn="auto" latinLnBrk="0" hangingPunct="1">
              <a:lnSpc>
                <a:spcPct val="100000"/>
              </a:lnSpc>
              <a:spcBef>
                <a:spcPts val="0"/>
              </a:spcBef>
              <a:spcAft>
                <a:spcPts val="0"/>
              </a:spcAft>
              <a:buClrTx/>
              <a:buSzTx/>
              <a:buFontTx/>
              <a:buNone/>
              <a:tabLst/>
              <a:defRPr/>
            </a:pPr>
            <a:r>
              <a:rPr lang="nl-NL" b="1" dirty="0" smtClean="0"/>
              <a:t>Colitis ulcerosa</a:t>
            </a:r>
            <a:r>
              <a:rPr lang="nl-NL" dirty="0" smtClean="0"/>
              <a:t>; chronische ontsteking van het slijmvlies van de dikke darm die met zweervorming gepaard gaat. Als de ontsteking niet goed reageert op medicijnen, moet de hele dikke darm verwijderd worden. Er kan een stoma worden aangelegd of er kan voor een pouch worden gekozen (de dunne darm wordt op de anus aangesloten). </a:t>
            </a:r>
          </a:p>
          <a:p>
            <a:r>
              <a:rPr lang="nl-NL" b="1" dirty="0" smtClean="0"/>
              <a:t>Diverticulose</a:t>
            </a:r>
            <a:r>
              <a:rPr lang="nl-NL" dirty="0" smtClean="0"/>
              <a:t>; door drukverhoging zijn er uitstulpingen in het slijmvlies. Deze divertikels (= uitstulpingen) kunnen ontstoken raken, dit heet diverticulitis. De darm kan op den duur vernauwd raken, waardoor een operatie wordt aangeraden.</a:t>
            </a:r>
          </a:p>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5</a:t>
            </a:fld>
            <a:endParaRPr lang="nl-NL"/>
          </a:p>
        </p:txBody>
      </p:sp>
    </p:spTree>
    <p:extLst>
      <p:ext uri="{BB962C8B-B14F-4D97-AF65-F5344CB8AC3E}">
        <p14:creationId xmlns:p14="http://schemas.microsoft.com/office/powerpoint/2010/main" val="228291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6</a:t>
            </a:fld>
            <a:endParaRPr lang="nl-NL"/>
          </a:p>
        </p:txBody>
      </p:sp>
    </p:spTree>
    <p:extLst>
      <p:ext uri="{BB962C8B-B14F-4D97-AF65-F5344CB8AC3E}">
        <p14:creationId xmlns:p14="http://schemas.microsoft.com/office/powerpoint/2010/main" val="19483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Eindstandig stoma:</a:t>
            </a:r>
          </a:p>
          <a:p>
            <a:r>
              <a:rPr lang="nl-NL" dirty="0" smtClean="0"/>
              <a:t>Het</a:t>
            </a:r>
            <a:r>
              <a:rPr lang="nl-NL" baseline="0" dirty="0" smtClean="0"/>
              <a:t> stuk darm wat vanuit het rectum komt is in deze situatie of helemaal verwijderd( rectumamputatie)  of het laatste stuk endeldarm is dicht gehecht en lift nog in de buikholte. Hierbij kan mogelijk nog een hersteloperatie plaats vinden. Als er nog een stuk endeldarm in het rectum ligt is het mogelijk dat er nog slijm wordt afgescheiden via het rectum. </a:t>
            </a:r>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10</a:t>
            </a:fld>
            <a:endParaRPr lang="nl-NL"/>
          </a:p>
        </p:txBody>
      </p:sp>
    </p:spTree>
    <p:extLst>
      <p:ext uri="{BB962C8B-B14F-4D97-AF65-F5344CB8AC3E}">
        <p14:creationId xmlns:p14="http://schemas.microsoft.com/office/powerpoint/2010/main" val="417009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dirty="0" smtClean="0">
                <a:latin typeface="Arial" pitchFamily="34" charset="0"/>
                <a:cs typeface="Arial" pitchFamily="34" charset="0"/>
              </a:rPr>
              <a:t>Continent stoma:</a:t>
            </a:r>
          </a:p>
          <a:p>
            <a:r>
              <a:rPr lang="nl-NL" b="0" dirty="0" smtClean="0">
                <a:latin typeface="Arial" pitchFamily="34" charset="0"/>
                <a:cs typeface="Arial" pitchFamily="34" charset="0"/>
              </a:rPr>
              <a:t>Een techniek ter vervanging van de ileostoma of urostoma. De ontlasting of urine wordt niet meer opgevangen door een stoma zakje maar in een reservoir in het lichaam. Het reservoir is gemaakt van de laatste 40-50 cm van de dunne darm en bevindt zich in de buikholte.</a:t>
            </a:r>
            <a:r>
              <a:rPr lang="nl-NL" b="0" baseline="0" dirty="0" smtClean="0">
                <a:latin typeface="Arial" pitchFamily="34" charset="0"/>
                <a:cs typeface="Arial" pitchFamily="34" charset="0"/>
              </a:rPr>
              <a:t> </a:t>
            </a:r>
            <a:endParaRPr lang="nl-NL" b="0" dirty="0" smtClean="0">
              <a:latin typeface="Arial" pitchFamily="34" charset="0"/>
              <a:cs typeface="Arial" pitchFamily="34" charset="0"/>
            </a:endParaRPr>
          </a:p>
          <a:p>
            <a:endParaRPr lang="nl-NL" b="0" dirty="0" smtClean="0">
              <a:latin typeface="Arial" pitchFamily="34" charset="0"/>
              <a:cs typeface="Arial" pitchFamily="34" charset="0"/>
            </a:endParaRPr>
          </a:p>
          <a:p>
            <a:r>
              <a:rPr lang="nl-NL" b="0" dirty="0" smtClean="0">
                <a:latin typeface="Arial" pitchFamily="34" charset="0"/>
                <a:cs typeface="Arial" pitchFamily="34" charset="0"/>
              </a:rPr>
              <a:t>Er worden twee kleppen gemaakt door aan beide uiteinde van het reservoir een deel darm binnenste</a:t>
            </a:r>
            <a:r>
              <a:rPr lang="nl-NL" b="0" baseline="0" dirty="0" smtClean="0">
                <a:latin typeface="Arial" pitchFamily="34" charset="0"/>
                <a:cs typeface="Arial" pitchFamily="34" charset="0"/>
              </a:rPr>
              <a:t> buiten te keren. Door de druk van de buik worden de 2 wanden tegen elkaar gedrukt waardoor de urine of ontlasting in het reservoir blijft. Rechts onderaan de buik bevindt zich een kleine opening waar een katheter door past. Het reservoir kan dan geleegd worden op vaste tijden. Dit gebeurt 3 tot 6 maal daags. </a:t>
            </a:r>
            <a:endParaRPr lang="nl-NL" b="0" dirty="0">
              <a:latin typeface="Arial" pitchFamily="34" charset="0"/>
              <a:cs typeface="Arial" pitchFamily="34" charset="0"/>
            </a:endParaRPr>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11</a:t>
            </a:fld>
            <a:endParaRPr lang="nl-NL"/>
          </a:p>
        </p:txBody>
      </p:sp>
    </p:spTree>
    <p:extLst>
      <p:ext uri="{BB962C8B-B14F-4D97-AF65-F5344CB8AC3E}">
        <p14:creationId xmlns:p14="http://schemas.microsoft.com/office/powerpoint/2010/main" val="42831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de studenten</a:t>
            </a:r>
            <a:r>
              <a:rPr lang="nl-NL" baseline="0" dirty="0" smtClean="0"/>
              <a:t> dit zelf uitzoeken!! Krijgen ze 10 minuten de tijd voor</a:t>
            </a:r>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12</a:t>
            </a:fld>
            <a:endParaRPr lang="nl-NL"/>
          </a:p>
        </p:txBody>
      </p:sp>
    </p:spTree>
    <p:extLst>
      <p:ext uri="{BB962C8B-B14F-4D97-AF65-F5344CB8AC3E}">
        <p14:creationId xmlns:p14="http://schemas.microsoft.com/office/powerpoint/2010/main" val="429160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Huidplaat = </a:t>
            </a:r>
            <a:r>
              <a:rPr lang="nl-NL" dirty="0" smtClean="0">
                <a:effectLst/>
              </a:rPr>
              <a:t>hydrocolloïd</a:t>
            </a:r>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13</a:t>
            </a:fld>
            <a:endParaRPr lang="nl-NL"/>
          </a:p>
        </p:txBody>
      </p:sp>
    </p:spTree>
    <p:extLst>
      <p:ext uri="{BB962C8B-B14F-4D97-AF65-F5344CB8AC3E}">
        <p14:creationId xmlns:p14="http://schemas.microsoft.com/office/powerpoint/2010/main" val="238918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De nippel =</a:t>
            </a:r>
            <a:r>
              <a:rPr lang="nl-NL" baseline="0" dirty="0" smtClean="0">
                <a:effectLst/>
              </a:rPr>
              <a:t> </a:t>
            </a:r>
            <a:r>
              <a:rPr lang="nl-NL" dirty="0" smtClean="0">
                <a:effectLst/>
              </a:rPr>
              <a:t>het verhoginkje van de stoma (</a:t>
            </a:r>
            <a:r>
              <a:rPr lang="nl-NL" dirty="0" err="1" smtClean="0">
                <a:effectLst/>
              </a:rPr>
              <a:t>NuZorg</a:t>
            </a:r>
            <a:r>
              <a:rPr lang="nl-NL" dirty="0" smtClean="0">
                <a:effectLst/>
              </a:rPr>
              <a:t>)</a:t>
            </a:r>
            <a:endParaRPr lang="nl-NL" dirty="0"/>
          </a:p>
        </p:txBody>
      </p:sp>
      <p:sp>
        <p:nvSpPr>
          <p:cNvPr id="4" name="Tijdelijke aanduiding voor dianummer 3"/>
          <p:cNvSpPr>
            <a:spLocks noGrp="1"/>
          </p:cNvSpPr>
          <p:nvPr>
            <p:ph type="sldNum" sz="quarter" idx="10"/>
          </p:nvPr>
        </p:nvSpPr>
        <p:spPr/>
        <p:txBody>
          <a:bodyPr/>
          <a:lstStyle/>
          <a:p>
            <a:fld id="{A599B1C6-09B3-43F5-B43E-9D3D6184D3BB}" type="slidenum">
              <a:rPr lang="nl-NL" smtClean="0"/>
              <a:t>14</a:t>
            </a:fld>
            <a:endParaRPr lang="nl-NL"/>
          </a:p>
        </p:txBody>
      </p:sp>
    </p:spTree>
    <p:extLst>
      <p:ext uri="{BB962C8B-B14F-4D97-AF65-F5344CB8AC3E}">
        <p14:creationId xmlns:p14="http://schemas.microsoft.com/office/powerpoint/2010/main" val="2481605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nl-NL" smtClean="0"/>
              <a:t>Klik om de stijl te bewerken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8A87A34-81AB-432B-8DAE-1953F412C126}" type="datetimeFigureOut">
              <a:rPr lang="en-US" smtClean="0"/>
              <a:t>9/11/2020</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45388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69170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9/11/2020</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629233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9/11/2020</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955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8A87A34-81AB-432B-8DAE-1953F412C126}" type="datetimeFigureOut">
              <a:rPr lang="en-US" smtClean="0"/>
              <a:pPr/>
              <a:t>9/11/2020</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92268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7945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37133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41991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9/11/2020</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14404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Vergelijking">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553200" y="6351588"/>
            <a:ext cx="2133600" cy="365125"/>
          </a:xfrm>
          <a:prstGeom prst="rect">
            <a:avLst/>
          </a:prstGeom>
        </p:spPr>
        <p:txBody>
          <a:bodyPr/>
          <a:lstStyle>
            <a:lvl1pPr>
              <a:defRPr/>
            </a:lvl1pPr>
          </a:lstStyle>
          <a:p>
            <a:fld id="{052B2309-56E7-433B-9BBA-BEA0957013A3}" type="datetimeFigureOut">
              <a:rPr lang="nl-NL" smtClean="0"/>
              <a:t>11-9-2020</a:t>
            </a:fld>
            <a:endParaRPr lang="nl-NL"/>
          </a:p>
        </p:txBody>
      </p:sp>
      <p:sp>
        <p:nvSpPr>
          <p:cNvPr id="8" name="Footer Placeholder 4"/>
          <p:cNvSpPr>
            <a:spLocks noGrp="1"/>
          </p:cNvSpPr>
          <p:nvPr>
            <p:ph type="ftr" sz="quarter" idx="11"/>
          </p:nvPr>
        </p:nvSpPr>
        <p:spPr>
          <a:xfrm>
            <a:off x="2438400" y="6356350"/>
            <a:ext cx="2895600" cy="365125"/>
          </a:xfrm>
          <a:prstGeom prst="rect">
            <a:avLst/>
          </a:prstGeom>
        </p:spPr>
        <p:txBody>
          <a:bodyPr/>
          <a:lstStyle>
            <a:lvl1pPr>
              <a:defRPr/>
            </a:lvl1pPr>
          </a:lstStyle>
          <a:p>
            <a:endParaRPr lang="nl-NL"/>
          </a:p>
        </p:txBody>
      </p:sp>
      <p:sp>
        <p:nvSpPr>
          <p:cNvPr id="9" name="Slide Number Placeholder 5"/>
          <p:cNvSpPr>
            <a:spLocks noGrp="1"/>
          </p:cNvSpPr>
          <p:nvPr>
            <p:ph type="sldNum" sz="quarter" idx="12"/>
          </p:nvPr>
        </p:nvSpPr>
        <p:spPr/>
        <p:txBody>
          <a:bodyPr/>
          <a:lstStyle>
            <a:lvl1pPr>
              <a:defRPr/>
            </a:lvl1pPr>
          </a:lstStyle>
          <a:p>
            <a:fld id="{AB4BD644-BDDB-4787-A52A-F1E27805F9AB}" type="slidenum">
              <a:rPr lang="nl-NL" smtClean="0"/>
              <a:t>‹nr.›</a:t>
            </a:fld>
            <a:endParaRPr lang="nl-NL"/>
          </a:p>
        </p:txBody>
      </p:sp>
    </p:spTree>
    <p:extLst>
      <p:ext uri="{BB962C8B-B14F-4D97-AF65-F5344CB8AC3E}">
        <p14:creationId xmlns:p14="http://schemas.microsoft.com/office/powerpoint/2010/main" val="40018133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13385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8A87A34-81AB-432B-8DAE-1953F412C126}" type="datetimeFigureOut">
              <a:rPr lang="en-US" smtClean="0"/>
              <a:pPr/>
              <a:t>9/11/2020</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380187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4140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594359" y="3132667"/>
            <a:ext cx="3910579"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42098" y="3132667"/>
            <a:ext cx="3907541" cy="31309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312420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75420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266764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nl-NL" smtClean="0"/>
              <a:t>Klik om de stijl te bewerken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193122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BD644-BDDB-4787-A52A-F1E27805F9AB}" type="slidenum">
              <a:rPr lang="nl-NL" smtClean="0"/>
              <a:t>‹nr.›</a:t>
            </a:fld>
            <a:endParaRPr lang="nl-NL"/>
          </a:p>
        </p:txBody>
      </p:sp>
    </p:spTree>
    <p:extLst>
      <p:ext uri="{BB962C8B-B14F-4D97-AF65-F5344CB8AC3E}">
        <p14:creationId xmlns:p14="http://schemas.microsoft.com/office/powerpoint/2010/main" val="416025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9/11/2020</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4BD644-BDDB-4787-A52A-F1E27805F9AB}" type="slidenum">
              <a:rPr lang="nl-NL" smtClean="0"/>
              <a:t>‹nr.›</a:t>
            </a:fld>
            <a:endParaRPr lang="nl-NL"/>
          </a:p>
        </p:txBody>
      </p:sp>
    </p:spTree>
    <p:extLst>
      <p:ext uri="{BB962C8B-B14F-4D97-AF65-F5344CB8AC3E}">
        <p14:creationId xmlns:p14="http://schemas.microsoft.com/office/powerpoint/2010/main" val="31550745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4.emf"/><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hyperlink" Target="https://www.stomavereniging.nl/ervaringen/"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www.stomaatje.nl/index.ph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4929" y="2043253"/>
            <a:ext cx="9562012" cy="1368822"/>
          </a:xfrm>
        </p:spPr>
        <p:txBody>
          <a:bodyPr>
            <a:normAutofit/>
          </a:bodyPr>
          <a:lstStyle/>
          <a:p>
            <a:pPr algn="ctr"/>
            <a:r>
              <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Module </a:t>
            </a:r>
            <a:r>
              <a:rPr lang="nl-NL"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verpleegtechnisch handelen </a:t>
            </a:r>
            <a:r>
              <a:rPr lang="nl-NL"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nl-NL"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1512025" y="4152266"/>
            <a:ext cx="6048103" cy="514350"/>
          </a:xfrm>
        </p:spPr>
        <p:txBody>
          <a:bodyPr>
            <a:normAutofit/>
          </a:bodyPr>
          <a:lstStyle/>
          <a:p>
            <a:r>
              <a:rPr lang="nl-NL" sz="2200" dirty="0">
                <a:latin typeface="Arial" panose="020B0604020202020204" pitchFamily="34" charset="0"/>
                <a:cs typeface="Arial" panose="020B0604020202020204" pitchFamily="34" charset="0"/>
              </a:rPr>
              <a:t>Lesweek 1: </a:t>
            </a:r>
            <a:r>
              <a:rPr lang="nl-NL" sz="2200" dirty="0" smtClean="0">
                <a:latin typeface="Arial" panose="020B0604020202020204" pitchFamily="34" charset="0"/>
                <a:cs typeface="Arial" panose="020B0604020202020204" pitchFamily="34" charset="0"/>
              </a:rPr>
              <a:t>stomazorg</a:t>
            </a:r>
            <a:endParaRPr lang="nl-NL" sz="22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891836"/>
            <a:ext cx="2167239" cy="781322"/>
          </a:xfrm>
          <a:prstGeom prst="rect">
            <a:avLst/>
          </a:prstGeom>
        </p:spPr>
      </p:pic>
    </p:spTree>
    <p:extLst>
      <p:ext uri="{BB962C8B-B14F-4D97-AF65-F5344CB8AC3E}">
        <p14:creationId xmlns:p14="http://schemas.microsoft.com/office/powerpoint/2010/main" val="2166924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3528" y="1124744"/>
            <a:ext cx="8568952" cy="5940088"/>
          </a:xfrm>
          <a:prstGeom prst="rect">
            <a:avLst/>
          </a:prstGeom>
          <a:noFill/>
        </p:spPr>
        <p:txBody>
          <a:bodyPr wrap="square" rtlCol="0">
            <a:spAutoFit/>
          </a:bodyPr>
          <a:lstStyle/>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Enkelloops (eindstandig) </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Een stuk darm wordt naar buiten gehaald en vastgehecht op de huid. </a:t>
            </a: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Dubbelloops</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Stuk darm wordt naar buiten gehaald en rust op een bruggetje, dit staafje voorkomt het terugschieten in de buikholte</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Vaak om een gedeelte van een darm rust te geven, waarna het stoma weer opgeheven kan worden.</a:t>
            </a:r>
          </a:p>
          <a:p>
            <a:pPr marL="800100" lvl="1" indent="-342900">
              <a:buFont typeface="Courier New" pitchFamily="49" charset="0"/>
              <a:buChar char="o"/>
            </a:pP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Continentstoma </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Opvangreservoir in het lichaam </a:t>
            </a:r>
            <a:r>
              <a:rPr lang="nl-NL" sz="2400" dirty="0" err="1" smtClean="0">
                <a:latin typeface="Arial" panose="020B0604020202020204" pitchFamily="34" charset="0"/>
                <a:cs typeface="Arial" panose="020B0604020202020204" pitchFamily="34" charset="0"/>
              </a:rPr>
              <a:t>ipv</a:t>
            </a:r>
            <a:r>
              <a:rPr lang="nl-NL" sz="2400" dirty="0" smtClean="0">
                <a:latin typeface="Arial" panose="020B0604020202020204" pitchFamily="34" charset="0"/>
                <a:cs typeface="Arial" panose="020B0604020202020204" pitchFamily="34" charset="0"/>
              </a:rPr>
              <a:t> buiten het lichaam </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Ledigen via een katheter</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Kan alleen met </a:t>
            </a:r>
            <a:r>
              <a:rPr lang="nl-NL" sz="2400" dirty="0" err="1" smtClean="0">
                <a:latin typeface="Arial" panose="020B0604020202020204" pitchFamily="34" charset="0"/>
                <a:cs typeface="Arial" panose="020B0604020202020204" pitchFamily="34" charset="0"/>
              </a:rPr>
              <a:t>ileo</a:t>
            </a:r>
            <a:r>
              <a:rPr lang="nl-NL" sz="2400" dirty="0" smtClean="0">
                <a:latin typeface="Arial" panose="020B0604020202020204" pitchFamily="34" charset="0"/>
                <a:cs typeface="Arial" panose="020B0604020202020204" pitchFamily="34" charset="0"/>
              </a:rPr>
              <a:t>- of urostoma</a:t>
            </a:r>
          </a:p>
          <a:p>
            <a:pPr marL="800100" lvl="1" indent="-342900">
              <a:buFont typeface="Courier New" pitchFamily="49" charset="0"/>
              <a:buChar char="o"/>
            </a:pPr>
            <a:endParaRPr lang="nl-NL" sz="2000" dirty="0"/>
          </a:p>
        </p:txBody>
      </p:sp>
      <p:sp>
        <p:nvSpPr>
          <p:cNvPr id="3" name="Tekstvak 2"/>
          <p:cNvSpPr txBox="1"/>
          <p:nvPr/>
        </p:nvSpPr>
        <p:spPr>
          <a:xfrm>
            <a:off x="4283968" y="260648"/>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Soorten systemen</a:t>
            </a:r>
            <a:r>
              <a:rPr lang="nl-NL" sz="2400" dirty="0" smtClean="0">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61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22855"/>
            <a:ext cx="2214785" cy="295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311151"/>
            <a:ext cx="2448272" cy="326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chirurgenoperatie.nl/pagina/darmkanker/foto/demo_sto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978896"/>
            <a:ext cx="3456383"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mg.webmd.com/dtmcms/live/webmd/consumer_assets/site_images/articles/health_tools/uc_surgery_slideshow/webmd_illustration_of_kock_pou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93084"/>
            <a:ext cx="469582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3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urotec.nl/nl/ostomate_bestanden/image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930698"/>
            <a:ext cx="6546322" cy="3816424"/>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4211960" y="262389"/>
            <a:ext cx="5184576" cy="646331"/>
          </a:xfrm>
          <a:prstGeom prst="rect">
            <a:avLst/>
          </a:prstGeom>
        </p:spPr>
        <p:txBody>
          <a:bodyPr wrap="square">
            <a:spAutoFit/>
          </a:bodyPr>
          <a:lstStyle/>
          <a:p>
            <a:r>
              <a:rPr lang="nl-NL" sz="3600" dirty="0" smtClean="0">
                <a:latin typeface="Arial" panose="020B0604020202020204" pitchFamily="34" charset="0"/>
                <a:cs typeface="Arial" panose="020B0604020202020204" pitchFamily="34" charset="0"/>
              </a:rPr>
              <a:t>Soorten systemen</a:t>
            </a:r>
            <a:r>
              <a:rPr lang="nl-NL" sz="2400" dirty="0" smtClean="0">
                <a:latin typeface="Arial" panose="020B0604020202020204" pitchFamily="34" charset="0"/>
                <a:cs typeface="Arial" panose="020B0604020202020204" pitchFamily="34" charset="0"/>
              </a:rPr>
              <a:t> </a:t>
            </a:r>
            <a:endParaRPr lang="nl-NL" sz="1200" dirty="0">
              <a:latin typeface="Arial" panose="020B0604020202020204" pitchFamily="34" charset="0"/>
              <a:cs typeface="Arial" panose="020B0604020202020204" pitchFamily="34" charset="0"/>
            </a:endParaRPr>
          </a:p>
        </p:txBody>
      </p:sp>
      <p:pic>
        <p:nvPicPr>
          <p:cNvPr id="7172" name="Picture 4" descr="https://encrypted-tbn3.gstatic.com/images?q=tbn:ANd9GcQuOY8R4LLaf53JhAzFYZfDupJXrjQUjlHrrL6JzZTUluFcWevw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6" y="1124744"/>
            <a:ext cx="295232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9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11960" y="332656"/>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Soorten systemen</a:t>
            </a:r>
            <a:r>
              <a:rPr lang="nl-NL" sz="2400" dirty="0" smtClean="0">
                <a:latin typeface="Arial" panose="020B0604020202020204" pitchFamily="34" charset="0"/>
                <a:cs typeface="Arial" panose="020B0604020202020204" pitchFamily="34" charset="0"/>
              </a:rPr>
              <a:t> </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395536" y="1340768"/>
            <a:ext cx="8568952" cy="5201424"/>
          </a:xfrm>
          <a:prstGeom prst="rect">
            <a:avLst/>
          </a:prstGeom>
          <a:noFill/>
        </p:spPr>
        <p:txBody>
          <a:bodyPr wrap="square" rtlCol="0">
            <a:spAutoFit/>
          </a:bodyPr>
          <a:lstStyle/>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Eendelig opvangsysteem</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Bevestigd met een huidplaat</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Zakje zit aan de huidplaat vast</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Telkens het hele systeem vervangen</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Belastend voor de huid omdat de huidplaat steeds opnieuw opgeplakt moet worden</a:t>
            </a:r>
          </a:p>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Tweedelig opvangsysteem</a:t>
            </a:r>
          </a:p>
          <a:p>
            <a:pPr marL="800100" lvl="1" indent="-342900">
              <a:buFont typeface="Courier New" pitchFamily="49" charset="0"/>
              <a:buChar char="o"/>
            </a:pPr>
            <a:r>
              <a:rPr lang="nl-NL" sz="2400" dirty="0">
                <a:latin typeface="Arial" panose="020B0604020202020204" pitchFamily="34" charset="0"/>
                <a:cs typeface="Arial" panose="020B0604020202020204" pitchFamily="34" charset="0"/>
              </a:rPr>
              <a:t>H</a:t>
            </a:r>
            <a:r>
              <a:rPr lang="nl-NL" sz="2400" dirty="0" smtClean="0">
                <a:latin typeface="Arial" panose="020B0604020202020204" pitchFamily="34" charset="0"/>
                <a:cs typeface="Arial" panose="020B0604020202020204" pitchFamily="34" charset="0"/>
              </a:rPr>
              <a:t>uidplaat blijft meerdere dagen zitten</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Opvangzakjes worden erop geklikt</a:t>
            </a:r>
          </a:p>
          <a:p>
            <a:pPr marL="800100" lvl="1" indent="-342900">
              <a:buFont typeface="Courier New" pitchFamily="49" charset="0"/>
              <a:buChar char="o"/>
            </a:pPr>
            <a:r>
              <a:rPr lang="nl-NL" sz="2400" dirty="0" smtClean="0">
                <a:latin typeface="Arial" panose="020B0604020202020204" pitchFamily="34" charset="0"/>
                <a:cs typeface="Arial" panose="020B0604020202020204" pitchFamily="34" charset="0"/>
              </a:rPr>
              <a:t>Minder belastend voor de huid</a:t>
            </a:r>
          </a:p>
          <a:p>
            <a:pPr lvl="1"/>
            <a:endParaRPr lang="nl-NL" sz="2000" dirty="0"/>
          </a:p>
        </p:txBody>
      </p:sp>
    </p:spTree>
    <p:extLst>
      <p:ext uri="{BB962C8B-B14F-4D97-AF65-F5344CB8AC3E}">
        <p14:creationId xmlns:p14="http://schemas.microsoft.com/office/powerpoint/2010/main" val="382573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071339" y="548680"/>
            <a:ext cx="7056784"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Specifieke aandachtspunten bij de verzorging</a:t>
            </a:r>
            <a:endParaRPr lang="nl-NL" sz="3600" dirty="0">
              <a:latin typeface="Arial" panose="020B0604020202020204" pitchFamily="34" charset="0"/>
              <a:cs typeface="Arial" panose="020B0604020202020204" pitchFamily="34" charset="0"/>
            </a:endParaRPr>
          </a:p>
        </p:txBody>
      </p:sp>
      <p:sp>
        <p:nvSpPr>
          <p:cNvPr id="3" name="Tekstvak 2"/>
          <p:cNvSpPr txBox="1"/>
          <p:nvPr/>
        </p:nvSpPr>
        <p:spPr>
          <a:xfrm>
            <a:off x="539552" y="1916832"/>
            <a:ext cx="8280920" cy="4616648"/>
          </a:xfrm>
          <a:prstGeom prst="rect">
            <a:avLst/>
          </a:prstGeom>
          <a:noFill/>
        </p:spPr>
        <p:txBody>
          <a:bodyPr wrap="square" rtlCol="0">
            <a:spAutoFit/>
          </a:bodyPr>
          <a:lstStyle/>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Observeren van de uitgang </a:t>
            </a:r>
          </a:p>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Observeren van de huid rondom het stoma</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Huidirritaties</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Uitslag</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Allergische reacties op stomamateriaal </a:t>
            </a:r>
          </a:p>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Observeren op de uitscheiding (ontlasting of urine)</a:t>
            </a:r>
          </a:p>
          <a:p>
            <a:pPr marL="800100" lvl="1" indent="-34290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Geur, kleur, hoeveelheid, frequentie </a:t>
            </a:r>
          </a:p>
          <a:p>
            <a:pPr marL="342900" indent="-34290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Aandacht voor schaamtegevoelens</a:t>
            </a:r>
          </a:p>
          <a:p>
            <a:pPr marL="342900" indent="-342900">
              <a:lnSpc>
                <a:spcPct val="150000"/>
              </a:lnSpc>
              <a:buFont typeface="Arial" pitchFamily="34" charset="0"/>
              <a:buChar char="•"/>
            </a:pPr>
            <a:endParaRPr lang="nl-NL" sz="2000" dirty="0"/>
          </a:p>
        </p:txBody>
      </p:sp>
    </p:spTree>
    <p:extLst>
      <p:ext uri="{BB962C8B-B14F-4D97-AF65-F5344CB8AC3E}">
        <p14:creationId xmlns:p14="http://schemas.microsoft.com/office/powerpoint/2010/main" val="322012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04048" y="360753"/>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Complicaties</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147356" y="1139495"/>
            <a:ext cx="7059211" cy="5447645"/>
          </a:xfrm>
          <a:prstGeom prst="rect">
            <a:avLst/>
          </a:prstGeom>
          <a:noFill/>
        </p:spPr>
        <p:txBody>
          <a:bodyPr wrap="square" rtlCol="0">
            <a:spAutoFit/>
          </a:bodyPr>
          <a:lstStyle/>
          <a:p>
            <a:pPr marL="285750" indent="-285750">
              <a:lnSpc>
                <a:spcPct val="150000"/>
              </a:lnSpc>
              <a:buFont typeface="Arial" pitchFamily="34" charset="0"/>
              <a:buChar char="•"/>
            </a:pPr>
            <a:r>
              <a:rPr lang="nl-NL" sz="2200" dirty="0">
                <a:latin typeface="Arial" panose="020B0604020202020204" pitchFamily="34" charset="0"/>
                <a:cs typeface="Arial" panose="020B0604020202020204" pitchFamily="34" charset="0"/>
              </a:rPr>
              <a:t>L</a:t>
            </a:r>
            <a:r>
              <a:rPr lang="nl-NL" sz="2200" dirty="0" smtClean="0">
                <a:latin typeface="Arial" panose="020B0604020202020204" pitchFamily="34" charset="0"/>
                <a:cs typeface="Arial" panose="020B0604020202020204" pitchFamily="34" charset="0"/>
              </a:rPr>
              <a:t>ekkage</a:t>
            </a:r>
            <a:r>
              <a:rPr lang="nl-NL" sz="2200" dirty="0">
                <a:latin typeface="Arial" panose="020B0604020202020204" pitchFamily="34" charset="0"/>
                <a:cs typeface="Arial" panose="020B0604020202020204" pitchFamily="34" charset="0"/>
              </a:rPr>
              <a:t>, bloeding en irritatie van de huid rond de stoma;</a:t>
            </a:r>
          </a:p>
          <a:p>
            <a:pPr marL="285750" indent="-28575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Voedingsproblemen;</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Gasvorming </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Diarree</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Obstipatie</a:t>
            </a:r>
          </a:p>
          <a:p>
            <a:pPr marL="285750" indent="-285750">
              <a:lnSpc>
                <a:spcPct val="150000"/>
              </a:lnSpc>
              <a:buFont typeface="Arial" pitchFamily="34" charset="0"/>
              <a:buChar char="•"/>
            </a:pPr>
            <a:r>
              <a:rPr lang="nl-NL" sz="2200" dirty="0" smtClean="0">
                <a:latin typeface="Arial" panose="020B0604020202020204" pitchFamily="34" charset="0"/>
                <a:cs typeface="Arial" panose="020B0604020202020204" pitchFamily="34" charset="0"/>
              </a:rPr>
              <a:t>Medische </a:t>
            </a:r>
            <a:r>
              <a:rPr lang="nl-NL" sz="2200" dirty="0">
                <a:latin typeface="Arial" panose="020B0604020202020204" pitchFamily="34" charset="0"/>
                <a:cs typeface="Arial" panose="020B0604020202020204" pitchFamily="34" charset="0"/>
              </a:rPr>
              <a:t>afwijkingen aan de stoma:</a:t>
            </a:r>
          </a:p>
          <a:p>
            <a:pPr marL="742950" lvl="1" indent="-285750">
              <a:lnSpc>
                <a:spcPct val="150000"/>
              </a:lnSpc>
              <a:buFont typeface="Courier New" pitchFamily="49" charset="0"/>
              <a:buChar char="o"/>
            </a:pPr>
            <a:r>
              <a:rPr lang="nl-NL" sz="2200" dirty="0" err="1" smtClean="0">
                <a:latin typeface="Arial" panose="020B0604020202020204" pitchFamily="34" charset="0"/>
                <a:cs typeface="Arial" panose="020B0604020202020204" pitchFamily="34" charset="0"/>
              </a:rPr>
              <a:t>Prolaps</a:t>
            </a:r>
            <a:r>
              <a:rPr lang="nl-NL" sz="2200" dirty="0" smtClean="0">
                <a:latin typeface="Arial" panose="020B0604020202020204" pitchFamily="34" charset="0"/>
                <a:cs typeface="Arial" panose="020B0604020202020204" pitchFamily="34" charset="0"/>
              </a:rPr>
              <a:t> </a:t>
            </a:r>
            <a:r>
              <a:rPr lang="nl-NL" sz="2200" dirty="0">
                <a:latin typeface="Arial" panose="020B0604020202020204" pitchFamily="34" charset="0"/>
                <a:cs typeface="Arial" panose="020B0604020202020204" pitchFamily="34" charset="0"/>
              </a:rPr>
              <a:t>(uitstulping van de darm);</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Stenose </a:t>
            </a:r>
            <a:r>
              <a:rPr lang="nl-NL" sz="2200" dirty="0">
                <a:latin typeface="Arial" panose="020B0604020202020204" pitchFamily="34" charset="0"/>
                <a:cs typeface="Arial" panose="020B0604020202020204" pitchFamily="34" charset="0"/>
              </a:rPr>
              <a:t>(vernauwing);</a:t>
            </a:r>
          </a:p>
          <a:p>
            <a:pPr marL="742950" lvl="1" indent="-285750">
              <a:lnSpc>
                <a:spcPct val="150000"/>
              </a:lnSpc>
              <a:buFont typeface="Courier New" pitchFamily="49" charset="0"/>
              <a:buChar char="o"/>
            </a:pPr>
            <a:r>
              <a:rPr lang="nl-NL" sz="2200" dirty="0" smtClean="0">
                <a:latin typeface="Arial" panose="020B0604020202020204" pitchFamily="34" charset="0"/>
                <a:cs typeface="Arial" panose="020B0604020202020204" pitchFamily="34" charset="0"/>
              </a:rPr>
              <a:t>Retractie </a:t>
            </a:r>
            <a:r>
              <a:rPr lang="nl-NL" sz="2200" dirty="0">
                <a:latin typeface="Arial" panose="020B0604020202020204" pitchFamily="34" charset="0"/>
                <a:cs typeface="Arial" panose="020B0604020202020204" pitchFamily="34" charset="0"/>
              </a:rPr>
              <a:t>(verschrompeling van het bindweefsel).</a:t>
            </a:r>
          </a:p>
          <a:p>
            <a:pPr marL="285750" indent="-285750">
              <a:buFont typeface="Arial" pitchFamily="34" charset="0"/>
              <a:buChar char="•"/>
            </a:pPr>
            <a:endParaRPr lang="nl-N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898" y="3863318"/>
            <a:ext cx="2160240" cy="156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794" y="2239378"/>
            <a:ext cx="2172072" cy="134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962" y="2239378"/>
            <a:ext cx="1984610" cy="16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85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87824" y="457760"/>
            <a:ext cx="7056784"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Voedingsadvisering bij zorgvragers met een stoma</a:t>
            </a:r>
            <a:endParaRPr lang="nl-NL" sz="3600" dirty="0">
              <a:latin typeface="Arial" panose="020B0604020202020204" pitchFamily="34" charset="0"/>
              <a:cs typeface="Arial" panose="020B0604020202020204" pitchFamily="34" charset="0"/>
            </a:endParaRPr>
          </a:p>
        </p:txBody>
      </p:sp>
      <p:sp>
        <p:nvSpPr>
          <p:cNvPr id="4" name="Tekstvak 3"/>
          <p:cNvSpPr txBox="1"/>
          <p:nvPr/>
        </p:nvSpPr>
        <p:spPr>
          <a:xfrm>
            <a:off x="323528" y="1658089"/>
            <a:ext cx="10585176" cy="3462486"/>
          </a:xfrm>
          <a:prstGeom prst="rect">
            <a:avLst/>
          </a:prstGeom>
          <a:noFill/>
        </p:spPr>
        <p:txBody>
          <a:bodyPr wrap="square" rtlCol="0">
            <a:spAutoFit/>
          </a:bodyPr>
          <a:lstStyle/>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Belangrijk om goed te kauwen en rustig te eten</a:t>
            </a:r>
          </a:p>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Voldoende inname van vocht (met name bij een ileostoma)</a:t>
            </a:r>
          </a:p>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Kleine beetjes proberen bij nieuwe voedingsmiddelen</a:t>
            </a:r>
          </a:p>
          <a:p>
            <a:pPr marL="285750" indent="-285750">
              <a:lnSpc>
                <a:spcPct val="150000"/>
              </a:lnSpc>
              <a:buFont typeface="Arial" pitchFamily="34" charset="0"/>
              <a:buChar char="•"/>
            </a:pPr>
            <a:r>
              <a:rPr lang="nl-NL" sz="2000" dirty="0" smtClean="0">
                <a:latin typeface="Arial" panose="020B0604020202020204" pitchFamily="34" charset="0"/>
                <a:cs typeface="Arial" panose="020B0604020202020204" pitchFamily="34" charset="0"/>
              </a:rPr>
              <a:t>Geen voedsel met stoppende of laxerende kenmerken zoals:</a:t>
            </a:r>
          </a:p>
          <a:p>
            <a:pPr marL="285750" indent="-285750">
              <a:lnSpc>
                <a:spcPct val="150000"/>
              </a:lnSpc>
              <a:buFont typeface="Arial" pitchFamily="34" charset="0"/>
              <a:buChar char="•"/>
            </a:pPr>
            <a:endParaRPr lang="nl-NL" dirty="0" smtClean="0"/>
          </a:p>
          <a:p>
            <a:pPr marL="285750" indent="-285750">
              <a:lnSpc>
                <a:spcPct val="150000"/>
              </a:lnSpc>
              <a:buFont typeface="Arial" pitchFamily="34" charset="0"/>
              <a:buChar char="•"/>
            </a:pPr>
            <a:endParaRPr lang="nl-NL" dirty="0"/>
          </a:p>
          <a:p>
            <a:pPr marL="285750" indent="-285750">
              <a:lnSpc>
                <a:spcPct val="150000"/>
              </a:lnSpc>
              <a:buFont typeface="Arial" pitchFamily="34" charset="0"/>
              <a:buChar char="•"/>
            </a:pPr>
            <a:endParaRPr lang="nl-NL" dirty="0" smtClean="0"/>
          </a:p>
          <a:p>
            <a:pPr marL="742950" lvl="1" indent="-285750">
              <a:buFont typeface="Courier New" pitchFamily="49" charset="0"/>
              <a:buChar char="o"/>
            </a:pPr>
            <a:endParaRPr lang="nl-NL"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61048"/>
            <a:ext cx="610235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47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5538422"/>
            <a:ext cx="3672409" cy="131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743" y="1263528"/>
            <a:ext cx="446449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220072" y="114132"/>
            <a:ext cx="5904656"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Stoma irrigeren </a:t>
            </a:r>
          </a:p>
          <a:p>
            <a:r>
              <a:rPr lang="nl-NL" sz="3600" dirty="0" smtClean="0">
                <a:latin typeface="Arial" panose="020B0604020202020204" pitchFamily="34" charset="0"/>
                <a:cs typeface="Arial" panose="020B0604020202020204" pitchFamily="34" charset="0"/>
              </a:rPr>
              <a:t>(darmspoeling)</a:t>
            </a:r>
            <a:endParaRPr lang="nl-NL" sz="3600" dirty="0">
              <a:latin typeface="Arial" panose="020B0604020202020204" pitchFamily="34" charset="0"/>
              <a:cs typeface="Arial" panose="020B0604020202020204" pitchFamily="34" charset="0"/>
            </a:endParaRPr>
          </a:p>
        </p:txBody>
      </p:sp>
      <p:sp>
        <p:nvSpPr>
          <p:cNvPr id="5" name="Tekstvak 4"/>
          <p:cNvSpPr txBox="1"/>
          <p:nvPr/>
        </p:nvSpPr>
        <p:spPr>
          <a:xfrm>
            <a:off x="145239" y="1390293"/>
            <a:ext cx="6768752" cy="4431983"/>
          </a:xfrm>
          <a:prstGeom prst="rect">
            <a:avLst/>
          </a:prstGeom>
          <a:noFill/>
        </p:spPr>
        <p:txBody>
          <a:bodyPr wrap="square" rtlCol="0">
            <a:spAutoFit/>
          </a:bodyPr>
          <a:lstStyle/>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Het irrigeren van een stoma is het spoelen van de darm via een stoma.  Dit kan alleen bij een colostoma. </a:t>
            </a:r>
          </a:p>
          <a:p>
            <a:pPr marL="285750" indent="-285750">
              <a:buFont typeface="Arial" pitchFamily="34" charset="0"/>
              <a:buChar char="•"/>
            </a:pPr>
            <a:endParaRPr lang="nl-NL" sz="2200" dirty="0">
              <a:latin typeface="Arial" panose="020B0604020202020204" pitchFamily="34" charset="0"/>
              <a:cs typeface="Arial" panose="020B0604020202020204" pitchFamily="34" charset="0"/>
            </a:endParaRPr>
          </a:p>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Doel: het laten uitblijven van ontlasting ter vergroting van de bewegingsvrijheid van de zorgvrager </a:t>
            </a:r>
          </a:p>
          <a:p>
            <a:pPr marL="285750" indent="-285750">
              <a:buFont typeface="Arial" pitchFamily="34" charset="0"/>
              <a:buChar char="•"/>
            </a:pPr>
            <a:endParaRPr lang="nl-NL" sz="2200" dirty="0">
              <a:latin typeface="Arial" panose="020B0604020202020204" pitchFamily="34" charset="0"/>
              <a:cs typeface="Arial" panose="020B0604020202020204" pitchFamily="34" charset="0"/>
            </a:endParaRPr>
          </a:p>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Via een speciaal irrigatiesysteem </a:t>
            </a:r>
          </a:p>
          <a:p>
            <a:pPr marL="285750" indent="-285750">
              <a:buFont typeface="Arial" pitchFamily="34" charset="0"/>
              <a:buChar char="•"/>
            </a:pPr>
            <a:endParaRPr lang="nl-NL" sz="2200" dirty="0">
              <a:latin typeface="Arial" panose="020B0604020202020204" pitchFamily="34" charset="0"/>
              <a:cs typeface="Arial" panose="020B0604020202020204" pitchFamily="34" charset="0"/>
            </a:endParaRPr>
          </a:p>
          <a:p>
            <a:pPr marL="285750" indent="-285750">
              <a:buFont typeface="Arial" pitchFamily="34" charset="0"/>
              <a:buChar char="•"/>
            </a:pPr>
            <a:r>
              <a:rPr lang="nl-NL" sz="2200" dirty="0" smtClean="0">
                <a:latin typeface="Arial" panose="020B0604020202020204" pitchFamily="34" charset="0"/>
                <a:cs typeface="Arial" panose="020B0604020202020204" pitchFamily="34" charset="0"/>
              </a:rPr>
              <a:t>Daarna afsluitbaar met een</a:t>
            </a:r>
          </a:p>
          <a:p>
            <a:r>
              <a:rPr lang="nl-NL" sz="2200" dirty="0" smtClean="0">
                <a:latin typeface="Arial" panose="020B0604020202020204" pitchFamily="34" charset="0"/>
                <a:cs typeface="Arial" panose="020B0604020202020204" pitchFamily="34" charset="0"/>
              </a:rPr>
              <a:t>      </a:t>
            </a:r>
            <a:r>
              <a:rPr lang="nl-NL" sz="2200" dirty="0" err="1" smtClean="0">
                <a:latin typeface="Arial" panose="020B0604020202020204" pitchFamily="34" charset="0"/>
                <a:cs typeface="Arial" panose="020B0604020202020204" pitchFamily="34" charset="0"/>
              </a:rPr>
              <a:t>stomacap</a:t>
            </a:r>
            <a:r>
              <a:rPr lang="nl-NL" sz="2200" dirty="0" smtClean="0">
                <a:latin typeface="Arial" panose="020B0604020202020204" pitchFamily="34" charset="0"/>
                <a:cs typeface="Arial" panose="020B0604020202020204" pitchFamily="34" charset="0"/>
              </a:rPr>
              <a:t> of plug</a:t>
            </a:r>
          </a:p>
          <a:p>
            <a:pPr marL="285750" indent="-285750">
              <a:buFont typeface="Arial" pitchFamily="34" charset="0"/>
              <a:buChar char="•"/>
            </a:pPr>
            <a:endParaRPr lang="nl-NL" dirty="0"/>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8951" y="5051970"/>
            <a:ext cx="3335337"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4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023320" y="620688"/>
            <a:ext cx="6120680" cy="1200329"/>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Het verzorgen van een stoma (beeldmateriaal) </a:t>
            </a:r>
            <a:endParaRPr lang="nl-NL" sz="3600" dirty="0">
              <a:latin typeface="Arial" panose="020B0604020202020204" pitchFamily="34" charset="0"/>
              <a:cs typeface="Arial" panose="020B0604020202020204" pitchFamily="34" charset="0"/>
            </a:endParaRPr>
          </a:p>
        </p:txBody>
      </p:sp>
      <p:sp>
        <p:nvSpPr>
          <p:cNvPr id="3" name="Rechthoek 2"/>
          <p:cNvSpPr/>
          <p:nvPr/>
        </p:nvSpPr>
        <p:spPr>
          <a:xfrm>
            <a:off x="611560" y="3105835"/>
            <a:ext cx="8136904" cy="2092881"/>
          </a:xfrm>
          <a:prstGeom prst="rect">
            <a:avLst/>
          </a:prstGeom>
        </p:spPr>
        <p:txBody>
          <a:bodyPr wrap="square">
            <a:spAutoFit/>
          </a:bodyPr>
          <a:lstStyle/>
          <a:p>
            <a:r>
              <a:rPr lang="nl-NL" sz="2800" dirty="0">
                <a:hlinkClick r:id="rId3"/>
              </a:rPr>
              <a:t>https://www.stomavereniging.nl/ervaringen</a:t>
            </a:r>
            <a:r>
              <a:rPr lang="nl-NL" sz="2800" dirty="0" smtClean="0">
                <a:hlinkClick r:id="rId3"/>
              </a:rPr>
              <a:t>/</a:t>
            </a:r>
            <a:endParaRPr lang="nl-NL" sz="2800" dirty="0" smtClean="0"/>
          </a:p>
          <a:p>
            <a:endParaRPr lang="nl-NL" sz="2800" dirty="0"/>
          </a:p>
          <a:p>
            <a:endParaRPr lang="nl-NL" sz="2800" dirty="0" smtClean="0"/>
          </a:p>
          <a:p>
            <a:r>
              <a:rPr lang="nl-NL" sz="2800" dirty="0">
                <a:hlinkClick r:id="rId4"/>
              </a:rPr>
              <a:t>https://</a:t>
            </a:r>
            <a:r>
              <a:rPr lang="nl-NL" sz="2800" dirty="0" smtClean="0">
                <a:hlinkClick r:id="rId4"/>
              </a:rPr>
              <a:t>www.stomaatje.nl/index.php</a:t>
            </a:r>
            <a:endParaRPr lang="nl-NL" sz="2800" dirty="0" smtClean="0"/>
          </a:p>
          <a:p>
            <a:endParaRPr lang="nl-NL" dirty="0"/>
          </a:p>
        </p:txBody>
      </p:sp>
    </p:spTree>
    <p:extLst>
      <p:ext uri="{BB962C8B-B14F-4D97-AF65-F5344CB8AC3E}">
        <p14:creationId xmlns:p14="http://schemas.microsoft.com/office/powerpoint/2010/main" val="14626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4202503"/>
            <a:ext cx="8280920" cy="1200329"/>
          </a:xfrm>
          <a:prstGeom prst="rect">
            <a:avLst/>
          </a:prstGeom>
          <a:noFill/>
        </p:spPr>
        <p:txBody>
          <a:bodyPr wrap="square" rtlCol="0">
            <a:spAutoFit/>
          </a:bodyPr>
          <a:lstStyle/>
          <a:p>
            <a:r>
              <a:rPr lang="nl-NL" b="1" dirty="0" smtClean="0"/>
              <a:t>Afsluiting: </a:t>
            </a:r>
          </a:p>
          <a:p>
            <a:r>
              <a:rPr lang="nl-NL" dirty="0" smtClean="0"/>
              <a:t>Benoem 2 punten die je bij zijn gebleven deze les, noteer deze op een blaadje en lever deze na de les in bij de docent, daarna mag je het lokaal verlaten. </a:t>
            </a:r>
            <a:endParaRPr lang="nl-NL" dirty="0"/>
          </a:p>
        </p:txBody>
      </p:sp>
      <p:sp>
        <p:nvSpPr>
          <p:cNvPr id="5" name="Tekstvak 4"/>
          <p:cNvSpPr txBox="1"/>
          <p:nvPr/>
        </p:nvSpPr>
        <p:spPr>
          <a:xfrm>
            <a:off x="2483768" y="620688"/>
            <a:ext cx="2376264" cy="523220"/>
          </a:xfrm>
          <a:prstGeom prst="rect">
            <a:avLst/>
          </a:prstGeom>
          <a:noFill/>
        </p:spPr>
        <p:txBody>
          <a:bodyPr wrap="square" rtlCol="0">
            <a:spAutoFit/>
          </a:bodyPr>
          <a:lstStyle/>
          <a:p>
            <a:r>
              <a:rPr lang="nl-NL" sz="2800" b="1" dirty="0" smtClean="0"/>
              <a:t>Vooruitblik:</a:t>
            </a:r>
            <a:endParaRPr lang="nl-NL" sz="2800" b="1" dirty="0"/>
          </a:p>
        </p:txBody>
      </p:sp>
      <p:sp>
        <p:nvSpPr>
          <p:cNvPr id="6" name="Tekstvak 5"/>
          <p:cNvSpPr txBox="1"/>
          <p:nvPr/>
        </p:nvSpPr>
        <p:spPr>
          <a:xfrm>
            <a:off x="683568" y="1565210"/>
            <a:ext cx="7416824" cy="2862322"/>
          </a:xfrm>
          <a:prstGeom prst="rect">
            <a:avLst/>
          </a:prstGeom>
          <a:noFill/>
        </p:spPr>
        <p:txBody>
          <a:bodyPr wrap="square" rtlCol="0">
            <a:spAutoFit/>
          </a:bodyPr>
          <a:lstStyle/>
          <a:p>
            <a:r>
              <a:rPr lang="nl-NL" b="1" dirty="0" smtClean="0"/>
              <a:t>Lesweek 3:</a:t>
            </a:r>
          </a:p>
          <a:p>
            <a:pPr marL="285750" indent="-285750">
              <a:buFont typeface="Wingdings" panose="05000000000000000000" pitchFamily="2" charset="2"/>
              <a:buChar char="Ø"/>
            </a:pPr>
            <a:endParaRPr lang="nl-NL" b="1" dirty="0" smtClean="0"/>
          </a:p>
          <a:p>
            <a:pPr marL="285750" indent="-285750">
              <a:buFont typeface="Wingdings" panose="05000000000000000000" pitchFamily="2" charset="2"/>
              <a:buChar char="Ø"/>
            </a:pPr>
            <a:r>
              <a:rPr lang="nl-NL" dirty="0" smtClean="0"/>
              <a:t>Lees ter voorbereiding de PowerPoint behorende lesweek 3, </a:t>
            </a:r>
            <a:r>
              <a:rPr lang="nl-NL" dirty="0" err="1" smtClean="0"/>
              <a:t>vilans</a:t>
            </a:r>
            <a:r>
              <a:rPr lang="nl-NL" dirty="0" smtClean="0"/>
              <a:t> protocol maagsonde inbrengen en eventueel </a:t>
            </a:r>
            <a:r>
              <a:rPr lang="nl-NL" dirty="0"/>
              <a:t>de literatuur uit Boek Traject V&amp;V Verpleegtechnische </a:t>
            </a:r>
            <a:r>
              <a:rPr lang="nl-NL" dirty="0" smtClean="0"/>
              <a:t>handelingen maagsonde inbrengen.</a:t>
            </a:r>
          </a:p>
          <a:p>
            <a:pPr marL="285750" indent="-285750">
              <a:buFont typeface="Wingdings" panose="05000000000000000000" pitchFamily="2" charset="2"/>
              <a:buChar char="Ø"/>
            </a:pPr>
            <a:r>
              <a:rPr lang="nl-NL" dirty="0" smtClean="0"/>
              <a:t>We gaan hier volgende week in de les mee aan de slag!</a:t>
            </a:r>
            <a:endParaRPr lang="nl-NL" dirty="0"/>
          </a:p>
          <a:p>
            <a:pPr marL="285750" indent="-285750">
              <a:buFont typeface="Wingdings" panose="05000000000000000000" pitchFamily="2" charset="2"/>
              <a:buChar char="Ø"/>
            </a:pPr>
            <a:endParaRPr lang="nl-NL" dirty="0" smtClean="0"/>
          </a:p>
          <a:p>
            <a:pPr marL="285750" indent="-285750">
              <a:buFont typeface="Wingdings" panose="05000000000000000000" pitchFamily="2" charset="2"/>
              <a:buChar char="Ø"/>
            </a:pPr>
            <a:endParaRPr lang="nl-NL" dirty="0"/>
          </a:p>
          <a:p>
            <a:endParaRPr lang="nl-NL" dirty="0"/>
          </a:p>
        </p:txBody>
      </p:sp>
    </p:spTree>
    <p:extLst>
      <p:ext uri="{BB962C8B-B14F-4D97-AF65-F5344CB8AC3E}">
        <p14:creationId xmlns:p14="http://schemas.microsoft.com/office/powerpoint/2010/main" val="306809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268760"/>
            <a:ext cx="3480420" cy="1293028"/>
          </a:xfrm>
        </p:spPr>
        <p:txBody>
          <a:bodyPr/>
          <a:lstStyle/>
          <a:p>
            <a:r>
              <a:rPr lang="nl-NL" dirty="0" smtClean="0"/>
              <a:t>Inhoud les: </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6084168" y="548680"/>
            <a:ext cx="2883308" cy="2161277"/>
          </a:xfrm>
          <a:prstGeom prst="rect">
            <a:avLst/>
          </a:prstGeom>
        </p:spPr>
      </p:pic>
      <p:sp>
        <p:nvSpPr>
          <p:cNvPr id="5" name="Tekstvak 4"/>
          <p:cNvSpPr txBox="1"/>
          <p:nvPr/>
        </p:nvSpPr>
        <p:spPr>
          <a:xfrm>
            <a:off x="443558" y="2709957"/>
            <a:ext cx="4536504" cy="2585323"/>
          </a:xfrm>
          <a:prstGeom prst="rect">
            <a:avLst/>
          </a:prstGeom>
          <a:noFill/>
        </p:spPr>
        <p:txBody>
          <a:bodyPr wrap="square" rtlCol="0">
            <a:spAutoFit/>
          </a:bodyPr>
          <a:lstStyle/>
          <a:p>
            <a:pPr marL="285750" indent="-285750">
              <a:buFont typeface="Wingdings" panose="05000000000000000000" pitchFamily="2" charset="2"/>
              <a:buChar char="Ø"/>
            </a:pPr>
            <a:r>
              <a:rPr lang="nl-NL" dirty="0" smtClean="0"/>
              <a:t>Indicaties voor een stoma</a:t>
            </a:r>
          </a:p>
          <a:p>
            <a:pPr marL="285750" indent="-285750">
              <a:buFont typeface="Wingdings" panose="05000000000000000000" pitchFamily="2" charset="2"/>
              <a:buChar char="Ø"/>
            </a:pPr>
            <a:r>
              <a:rPr lang="nl-NL" dirty="0" smtClean="0"/>
              <a:t>Soorten stoma’s</a:t>
            </a:r>
          </a:p>
          <a:p>
            <a:pPr marL="285750" indent="-285750">
              <a:buFont typeface="Wingdings" panose="05000000000000000000" pitchFamily="2" charset="2"/>
              <a:buChar char="Ø"/>
            </a:pPr>
            <a:r>
              <a:rPr lang="nl-NL" dirty="0" smtClean="0"/>
              <a:t>Soorten stoma systemen</a:t>
            </a:r>
          </a:p>
          <a:p>
            <a:pPr marL="285750" indent="-285750">
              <a:buFont typeface="Wingdings" panose="05000000000000000000" pitchFamily="2" charset="2"/>
              <a:buChar char="Ø"/>
            </a:pPr>
            <a:r>
              <a:rPr lang="nl-NL" dirty="0" smtClean="0"/>
              <a:t>Aandachtspunten stomazorg</a:t>
            </a:r>
          </a:p>
          <a:p>
            <a:pPr marL="285750" indent="-285750">
              <a:buFont typeface="Wingdings" panose="05000000000000000000" pitchFamily="2" charset="2"/>
              <a:buChar char="Ø"/>
            </a:pPr>
            <a:r>
              <a:rPr lang="nl-NL" dirty="0" smtClean="0"/>
              <a:t>Complicaties </a:t>
            </a:r>
          </a:p>
          <a:p>
            <a:pPr marL="285750" indent="-285750">
              <a:buFont typeface="Wingdings" panose="05000000000000000000" pitchFamily="2" charset="2"/>
              <a:buChar char="Ø"/>
            </a:pPr>
            <a:r>
              <a:rPr lang="nl-NL" dirty="0" smtClean="0"/>
              <a:t>Voeding </a:t>
            </a:r>
          </a:p>
          <a:p>
            <a:pPr marL="285750" indent="-285750">
              <a:buFont typeface="Wingdings" panose="05000000000000000000" pitchFamily="2" charset="2"/>
              <a:buChar char="Ø"/>
            </a:pPr>
            <a:endParaRPr lang="nl-NL" dirty="0" smtClean="0"/>
          </a:p>
          <a:p>
            <a:pPr marL="285750" indent="-285750">
              <a:buFont typeface="Wingdings" panose="05000000000000000000" pitchFamily="2" charset="2"/>
              <a:buChar char="Ø"/>
            </a:pPr>
            <a:endParaRPr lang="nl-NL" dirty="0" smtClean="0"/>
          </a:p>
          <a:p>
            <a:endParaRPr lang="nl-NL" dirty="0"/>
          </a:p>
        </p:txBody>
      </p:sp>
    </p:spTree>
    <p:extLst>
      <p:ext uri="{BB962C8B-B14F-4D97-AF65-F5344CB8AC3E}">
        <p14:creationId xmlns:p14="http://schemas.microsoft.com/office/powerpoint/2010/main" val="159735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Anatomie</a:t>
            </a:r>
            <a:endParaRPr lang="nl-NL" dirty="0"/>
          </a:p>
        </p:txBody>
      </p:sp>
      <p:sp>
        <p:nvSpPr>
          <p:cNvPr id="3" name="Tijdelijke aanduiding voor inhoud 2"/>
          <p:cNvSpPr>
            <a:spLocks noGrp="1"/>
          </p:cNvSpPr>
          <p:nvPr>
            <p:ph idx="1"/>
          </p:nvPr>
        </p:nvSpPr>
        <p:spPr>
          <a:xfrm>
            <a:off x="594360" y="2081710"/>
            <a:ext cx="7955280" cy="4069080"/>
          </a:xfrm>
        </p:spPr>
        <p:txBody>
          <a:bodyPr/>
          <a:lstStyle/>
          <a:p>
            <a:r>
              <a:rPr lang="nl-NL" dirty="0" smtClean="0"/>
              <a:t>Dunne darm</a:t>
            </a:r>
          </a:p>
          <a:p>
            <a:endParaRPr lang="nl-NL" dirty="0"/>
          </a:p>
          <a:p>
            <a:endParaRPr lang="nl-NL" dirty="0" smtClean="0"/>
          </a:p>
          <a:p>
            <a:endParaRPr lang="nl-NL" dirty="0" smtClean="0"/>
          </a:p>
          <a:p>
            <a:r>
              <a:rPr lang="nl-NL" dirty="0" smtClean="0"/>
              <a:t>Dikke darm </a:t>
            </a:r>
            <a:endParaRPr lang="nl-NL" dirty="0"/>
          </a:p>
        </p:txBody>
      </p:sp>
      <p:pic>
        <p:nvPicPr>
          <p:cNvPr id="4" name="Afbeelding 3"/>
          <p:cNvPicPr>
            <a:picLocks noChangeAspect="1"/>
          </p:cNvPicPr>
          <p:nvPr/>
        </p:nvPicPr>
        <p:blipFill>
          <a:blip r:embed="rId3"/>
          <a:stretch>
            <a:fillRect/>
          </a:stretch>
        </p:blipFill>
        <p:spPr>
          <a:xfrm>
            <a:off x="3347864" y="2081710"/>
            <a:ext cx="5343209" cy="3312790"/>
          </a:xfrm>
          <a:prstGeom prst="rect">
            <a:avLst/>
          </a:prstGeom>
        </p:spPr>
      </p:pic>
    </p:spTree>
    <p:extLst>
      <p:ext uri="{BB962C8B-B14F-4D97-AF65-F5344CB8AC3E}">
        <p14:creationId xmlns:p14="http://schemas.microsoft.com/office/powerpoint/2010/main" val="55873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52094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5220072" y="548680"/>
            <a:ext cx="6878100"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Stomazorg</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51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15816" y="764704"/>
            <a:ext cx="6624736"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Indicaties voor een stoma</a:t>
            </a:r>
            <a:endParaRPr lang="nl-NL" sz="3600" dirty="0">
              <a:latin typeface="Arial" panose="020B0604020202020204" pitchFamily="34" charset="0"/>
              <a:cs typeface="Arial" panose="020B0604020202020204" pitchFamily="34" charset="0"/>
            </a:endParaRPr>
          </a:p>
        </p:txBody>
      </p:sp>
      <p:sp>
        <p:nvSpPr>
          <p:cNvPr id="4" name="Tekstvak 3"/>
          <p:cNvSpPr txBox="1"/>
          <p:nvPr/>
        </p:nvSpPr>
        <p:spPr>
          <a:xfrm>
            <a:off x="539552" y="1772816"/>
            <a:ext cx="8352928" cy="5262979"/>
          </a:xfrm>
          <a:prstGeom prst="rect">
            <a:avLst/>
          </a:prstGeom>
          <a:noFill/>
        </p:spPr>
        <p:txBody>
          <a:bodyPr wrap="square" rtlCol="0">
            <a:spAutoFit/>
          </a:bodyPr>
          <a:lstStyle/>
          <a:p>
            <a:pPr marL="457200" indent="-457200">
              <a:buFont typeface="Arial" pitchFamily="34" charset="0"/>
              <a:buChar char="•"/>
            </a:pPr>
            <a:r>
              <a:rPr lang="nl-NL" sz="2800" dirty="0" smtClean="0">
                <a:latin typeface="Arial" panose="020B0604020202020204" pitchFamily="34" charset="0"/>
                <a:cs typeface="Arial" panose="020B0604020202020204" pitchFamily="34" charset="0"/>
              </a:rPr>
              <a:t>Stoma = een kunstmatige uitgang in de buikwand van de zorgvrager waardoor </a:t>
            </a:r>
            <a:r>
              <a:rPr lang="nl-NL" sz="2800" dirty="0" err="1" smtClean="0">
                <a:latin typeface="Arial" panose="020B0604020202020204" pitchFamily="34" charset="0"/>
                <a:cs typeface="Arial" panose="020B0604020202020204" pitchFamily="34" charset="0"/>
              </a:rPr>
              <a:t>faeces</a:t>
            </a:r>
            <a:r>
              <a:rPr lang="nl-NL" sz="2800" dirty="0" smtClean="0">
                <a:latin typeface="Arial" panose="020B0604020202020204" pitchFamily="34" charset="0"/>
                <a:cs typeface="Arial" panose="020B0604020202020204" pitchFamily="34" charset="0"/>
              </a:rPr>
              <a:t> kan afvloeien. </a:t>
            </a:r>
          </a:p>
          <a:p>
            <a:pPr marL="457200" indent="-457200">
              <a:buFont typeface="Arial" pitchFamily="34" charset="0"/>
              <a:buChar char="•"/>
            </a:pPr>
            <a:endParaRPr lang="nl-NL" sz="2800" dirty="0">
              <a:latin typeface="Arial" panose="020B0604020202020204" pitchFamily="34" charset="0"/>
              <a:cs typeface="Arial" panose="020B0604020202020204" pitchFamily="34" charset="0"/>
            </a:endParaRPr>
          </a:p>
          <a:p>
            <a:pPr marL="457200" indent="-457200">
              <a:buFont typeface="Arial" pitchFamily="34" charset="0"/>
              <a:buChar char="•"/>
            </a:pPr>
            <a:r>
              <a:rPr lang="nl-NL" sz="2800" dirty="0" smtClean="0">
                <a:latin typeface="Arial" panose="020B0604020202020204" pitchFamily="34" charset="0"/>
                <a:cs typeface="Arial" panose="020B0604020202020204" pitchFamily="34" charset="0"/>
              </a:rPr>
              <a:t>Indicaties voor een stoma:</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Niet goed functioneren van de darmen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Darmbeschadigingen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Tumoren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Darmpoliepen</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Ziekte van </a:t>
            </a:r>
            <a:r>
              <a:rPr lang="nl-NL" sz="2400" dirty="0" err="1" smtClean="0">
                <a:latin typeface="Arial" panose="020B0604020202020204" pitchFamily="34" charset="0"/>
                <a:cs typeface="Arial" panose="020B0604020202020204" pitchFamily="34" charset="0"/>
              </a:rPr>
              <a:t>Crohn</a:t>
            </a:r>
            <a:endParaRPr lang="nl-NL" sz="2400" dirty="0" smtClean="0">
              <a:latin typeface="Arial" panose="020B0604020202020204" pitchFamily="34" charset="0"/>
              <a:cs typeface="Arial" panose="020B0604020202020204" pitchFamily="34" charset="0"/>
            </a:endParaRP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Colitis Ulcerosa</a:t>
            </a:r>
          </a:p>
          <a:p>
            <a:pPr marL="914400" lvl="1" indent="-457200">
              <a:buFont typeface="Courier New" pitchFamily="49" charset="0"/>
              <a:buChar char="o"/>
            </a:pPr>
            <a:r>
              <a:rPr lang="nl-NL" sz="2400" dirty="0" smtClean="0">
                <a:latin typeface="Arial" panose="020B0604020202020204" pitchFamily="34" charset="0"/>
                <a:cs typeface="Arial" panose="020B0604020202020204" pitchFamily="34" charset="0"/>
              </a:rPr>
              <a:t>Diverticulitis (ontstekingen van de darm)</a:t>
            </a:r>
          </a:p>
          <a:p>
            <a:pPr marL="457200" indent="-457200">
              <a:buFont typeface="Arial" pitchFamily="34" charset="0"/>
              <a:buChar char="•"/>
            </a:pPr>
            <a:endParaRPr lang="nl-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13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499992" y="546701"/>
            <a:ext cx="6552728"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Soorten stoma’s </a:t>
            </a:r>
            <a:endParaRPr lang="nl-NL" sz="3600" dirty="0">
              <a:latin typeface="Arial" panose="020B0604020202020204" pitchFamily="34" charset="0"/>
              <a:cs typeface="Arial" panose="020B0604020202020204" pitchFamily="34" charset="0"/>
            </a:endParaRPr>
          </a:p>
        </p:txBody>
      </p:sp>
      <p:sp>
        <p:nvSpPr>
          <p:cNvPr id="5" name="Tekstvak 4"/>
          <p:cNvSpPr txBox="1"/>
          <p:nvPr/>
        </p:nvSpPr>
        <p:spPr>
          <a:xfrm>
            <a:off x="611560" y="1882154"/>
            <a:ext cx="6840760" cy="3416320"/>
          </a:xfrm>
          <a:prstGeom prst="rect">
            <a:avLst/>
          </a:prstGeom>
          <a:noFill/>
        </p:spPr>
        <p:txBody>
          <a:bodyPr wrap="square" rtlCol="0">
            <a:spAutoFit/>
          </a:bodyPr>
          <a:lstStyle/>
          <a:p>
            <a:pPr marL="342900" indent="-342900">
              <a:buFont typeface="Arial" pitchFamily="34" charset="0"/>
              <a:buChar char="•"/>
            </a:pP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Colostoma </a:t>
            </a: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Ileostoma</a:t>
            </a: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Urostoma</a:t>
            </a:r>
          </a:p>
          <a:p>
            <a:pPr marL="342900" indent="-342900">
              <a:buFont typeface="Arial" pitchFamily="34" charset="0"/>
              <a:buChar char="•"/>
            </a:pPr>
            <a:endParaRPr lang="nl-NL" sz="2400" dirty="0">
              <a:latin typeface="Arial" panose="020B0604020202020204" pitchFamily="34" charset="0"/>
              <a:cs typeface="Arial" panose="020B0604020202020204" pitchFamily="34" charset="0"/>
            </a:endParaRPr>
          </a:p>
          <a:p>
            <a:pPr marL="342900" indent="-342900">
              <a:buFont typeface="Arial" pitchFamily="34" charset="0"/>
              <a:buChar char="•"/>
            </a:pP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err="1" smtClean="0">
                <a:latin typeface="Arial" panose="020B0604020202020204" pitchFamily="34" charset="0"/>
                <a:cs typeface="Arial" panose="020B0604020202020204" pitchFamily="34" charset="0"/>
              </a:rPr>
              <a:t>Enkelloopsstoma</a:t>
            </a: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err="1" smtClean="0">
                <a:latin typeface="Arial" panose="020B0604020202020204" pitchFamily="34" charset="0"/>
                <a:cs typeface="Arial" panose="020B0604020202020204" pitchFamily="34" charset="0"/>
              </a:rPr>
              <a:t>Dubbelloopsstoma</a:t>
            </a:r>
            <a:endParaRPr lang="nl-NL" sz="2400" dirty="0" smtClean="0">
              <a:latin typeface="Arial" panose="020B0604020202020204" pitchFamily="34" charset="0"/>
              <a:cs typeface="Arial" panose="020B0604020202020204" pitchFamily="34" charset="0"/>
            </a:endParaRPr>
          </a:p>
          <a:p>
            <a:pPr marL="342900" indent="-342900">
              <a:buFont typeface="Arial" pitchFamily="34" charset="0"/>
              <a:buChar char="•"/>
            </a:pPr>
            <a:r>
              <a:rPr lang="nl-NL" sz="2400" dirty="0" smtClean="0">
                <a:latin typeface="Arial" panose="020B0604020202020204" pitchFamily="34" charset="0"/>
                <a:cs typeface="Arial" panose="020B0604020202020204" pitchFamily="34" charset="0"/>
              </a:rPr>
              <a:t>Continentstoma  </a:t>
            </a:r>
            <a:endParaRPr lang="nl-NL" sz="24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014" y="1882909"/>
            <a:ext cx="3010762" cy="219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248" y="4437112"/>
            <a:ext cx="3017395" cy="226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46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199" y="4352560"/>
            <a:ext cx="4648457" cy="250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179512" y="1484784"/>
            <a:ext cx="6480720" cy="5816977"/>
          </a:xfrm>
          <a:prstGeom prst="rect">
            <a:avLst/>
          </a:prstGeom>
          <a:noFill/>
        </p:spPr>
        <p:txBody>
          <a:bodyPr wrap="square" rtlCol="0">
            <a:spAutoFit/>
          </a:bodyPr>
          <a:lstStyle/>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Ontlasting verlaat het lichaam via de buikwand, ontlasting is brijig </a:t>
            </a:r>
          </a:p>
          <a:p>
            <a:endParaRPr lang="nl-NL" sz="2400" dirty="0" smtClean="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Opening in de buikwand die in verbinding staat met de dikke darm</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Kan ook van tijdelijke aard zijn, als een deel van de darm rust nodig heeft, bijvoorbeeld na een operatie</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Locatie: links op de onderbuik</a:t>
            </a:r>
          </a:p>
          <a:p>
            <a:pPr marL="285750" indent="-285750">
              <a:buFont typeface="Arial" pitchFamily="34" charset="0"/>
              <a:buChar char="•"/>
            </a:pPr>
            <a:endParaRPr lang="nl-NL" dirty="0"/>
          </a:p>
          <a:p>
            <a:pPr marL="285750" indent="-285750">
              <a:buFont typeface="Arial" pitchFamily="34" charset="0"/>
              <a:buChar char="•"/>
            </a:pPr>
            <a:endParaRPr lang="nl-NL" dirty="0" smtClean="0"/>
          </a:p>
          <a:p>
            <a:pPr marL="285750" indent="-285750">
              <a:buFont typeface="Arial" pitchFamily="34" charset="0"/>
              <a:buChar char="•"/>
            </a:pPr>
            <a:endParaRPr lang="nl-NL" dirty="0" smtClean="0"/>
          </a:p>
          <a:p>
            <a:pPr marL="285750" indent="-285750">
              <a:buFont typeface="Arial" pitchFamily="34" charset="0"/>
              <a:buChar char="•"/>
            </a:pPr>
            <a:endParaRPr lang="nl-NL" dirty="0"/>
          </a:p>
          <a:p>
            <a:pPr marL="285750" indent="-285750">
              <a:buFont typeface="Arial" pitchFamily="34" charset="0"/>
              <a:buChar char="•"/>
            </a:pPr>
            <a:endParaRPr lang="nl-NL" dirty="0" smtClean="0"/>
          </a:p>
          <a:p>
            <a:pPr marL="285750" indent="-285750">
              <a:buFont typeface="Arial" pitchFamily="34" charset="0"/>
              <a:buChar char="•"/>
            </a:pPr>
            <a:endParaRPr lang="nl-NL" dirty="0"/>
          </a:p>
        </p:txBody>
      </p:sp>
      <p:sp>
        <p:nvSpPr>
          <p:cNvPr id="2" name="Tekstvak 1"/>
          <p:cNvSpPr txBox="1"/>
          <p:nvPr/>
        </p:nvSpPr>
        <p:spPr>
          <a:xfrm>
            <a:off x="1955451" y="620688"/>
            <a:ext cx="7056784" cy="646331"/>
          </a:xfrm>
          <a:prstGeom prst="rect">
            <a:avLst/>
          </a:prstGeom>
          <a:noFill/>
        </p:spPr>
        <p:txBody>
          <a:bodyPr wrap="square" rtlCol="0">
            <a:spAutoFit/>
          </a:bodyPr>
          <a:lstStyle/>
          <a:p>
            <a:r>
              <a:rPr lang="nl-NL" sz="3600" dirty="0" smtClean="0"/>
              <a:t>Colostoma</a:t>
            </a:r>
            <a:endParaRPr lang="nl-NL" sz="2400" dirty="0"/>
          </a:p>
        </p:txBody>
      </p:sp>
    </p:spTree>
    <p:extLst>
      <p:ext uri="{BB962C8B-B14F-4D97-AF65-F5344CB8AC3E}">
        <p14:creationId xmlns:p14="http://schemas.microsoft.com/office/powerpoint/2010/main" val="147707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932040" y="645359"/>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Ileostoma</a:t>
            </a:r>
            <a:endParaRPr lang="nl-NL" sz="2400" dirty="0">
              <a:latin typeface="Arial" panose="020B0604020202020204" pitchFamily="34" charset="0"/>
              <a:cs typeface="Arial" panose="020B0604020202020204" pitchFamily="34" charset="0"/>
            </a:endParaRPr>
          </a:p>
        </p:txBody>
      </p:sp>
      <p:sp>
        <p:nvSpPr>
          <p:cNvPr id="3" name="Tekstvak 2"/>
          <p:cNvSpPr txBox="1"/>
          <p:nvPr/>
        </p:nvSpPr>
        <p:spPr>
          <a:xfrm>
            <a:off x="335174" y="1628800"/>
            <a:ext cx="6912768" cy="3231654"/>
          </a:xfrm>
          <a:prstGeom prst="rect">
            <a:avLst/>
          </a:prstGeom>
          <a:noFill/>
        </p:spPr>
        <p:txBody>
          <a:bodyPr wrap="square" rtlCol="0">
            <a:spAutoFit/>
          </a:bodyPr>
          <a:lstStyle/>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Bevindt zich rechts op de onderbuik</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Vaak na verwijdering van de gehele dikke darm</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Ontlasting is dun en hoeveelheid groter dan bij een colostoma, respectievelijk zo’n 500 a 600 gram per dag. </a:t>
            </a:r>
          </a:p>
          <a:p>
            <a:pPr marL="285750" indent="-285750">
              <a:buFont typeface="Arial" pitchFamily="34" charset="0"/>
              <a:buChar char="•"/>
            </a:pPr>
            <a:endParaRPr lang="nl-NL" dirty="0" smtClean="0"/>
          </a:p>
          <a:p>
            <a:pPr marL="285750" indent="-285750">
              <a:buFont typeface="Arial" pitchFamily="34" charset="0"/>
              <a:buChar char="•"/>
            </a:pPr>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948" y="4149080"/>
            <a:ext cx="3040732" cy="243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57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508104" y="390401"/>
            <a:ext cx="7056784" cy="646331"/>
          </a:xfrm>
          <a:prstGeom prst="rect">
            <a:avLst/>
          </a:prstGeom>
          <a:noFill/>
        </p:spPr>
        <p:txBody>
          <a:bodyPr wrap="square" rtlCol="0">
            <a:spAutoFit/>
          </a:bodyPr>
          <a:lstStyle/>
          <a:p>
            <a:r>
              <a:rPr lang="nl-NL" sz="3600" dirty="0" smtClean="0">
                <a:latin typeface="Arial" panose="020B0604020202020204" pitchFamily="34" charset="0"/>
                <a:cs typeface="Arial" panose="020B0604020202020204" pitchFamily="34" charset="0"/>
              </a:rPr>
              <a:t>Urostoma</a:t>
            </a:r>
            <a:endParaRPr lang="nl-NL" sz="2400" dirty="0">
              <a:latin typeface="Arial" panose="020B0604020202020204" pitchFamily="34" charset="0"/>
              <a:cs typeface="Arial" panose="020B0604020202020204" pitchFamily="34" charset="0"/>
            </a:endParaRPr>
          </a:p>
        </p:txBody>
      </p:sp>
      <p:pic>
        <p:nvPicPr>
          <p:cNvPr id="3" name="Picture 2" descr="Een urinezakje moet één keer per dag gewisseld worden. s Ochtends voor het ontbijt is het beste moment om te wisse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136" y="4289954"/>
            <a:ext cx="3754360" cy="249289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2320" y="1196752"/>
            <a:ext cx="7776864" cy="4339650"/>
          </a:xfrm>
          <a:prstGeom prst="rect">
            <a:avLst/>
          </a:prstGeom>
          <a:noFill/>
        </p:spPr>
        <p:txBody>
          <a:bodyPr wrap="square" rtlCol="0">
            <a:spAutoFit/>
          </a:bodyPr>
          <a:lstStyle/>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Vaak bij blaaskanker of bij aangeboren afwijkingen zoals ontbreken van een plasbuis </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Deze stoma ligt in verbinding met de urineleiders</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Stoma wordt gemaakt van een stukje darm</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Bevindt zich rechts op de  onder/boven buik</a:t>
            </a:r>
          </a:p>
          <a:p>
            <a:pPr marL="285750" indent="-285750">
              <a:buFont typeface="Arial" pitchFamily="34" charset="0"/>
              <a:buChar char="•"/>
            </a:pPr>
            <a:endParaRPr lang="nl-NL" sz="2400" dirty="0">
              <a:latin typeface="Arial" panose="020B0604020202020204" pitchFamily="34" charset="0"/>
              <a:cs typeface="Arial" panose="020B0604020202020204" pitchFamily="34" charset="0"/>
            </a:endParaRPr>
          </a:p>
          <a:p>
            <a:pPr marL="285750" indent="-285750">
              <a:buFont typeface="Arial" pitchFamily="34" charset="0"/>
              <a:buChar char="•"/>
            </a:pPr>
            <a:r>
              <a:rPr lang="nl-NL" sz="2400" dirty="0" smtClean="0">
                <a:latin typeface="Arial" panose="020B0604020202020204" pitchFamily="34" charset="0"/>
                <a:cs typeface="Arial" panose="020B0604020202020204" pitchFamily="34" charset="0"/>
              </a:rPr>
              <a:t>Ongeveer 2 liter urine per dag</a:t>
            </a:r>
          </a:p>
          <a:p>
            <a:pPr marL="285750" indent="-285750">
              <a:buFont typeface="Arial" pitchFamily="34" charset="0"/>
              <a:buChar char="•"/>
            </a:pPr>
            <a:endParaRPr lang="nl-NL" dirty="0"/>
          </a:p>
          <a:p>
            <a:pPr marL="285750" indent="-285750">
              <a:buFont typeface="Arial" pitchFamily="34" charset="0"/>
              <a:buChar char="•"/>
            </a:pPr>
            <a:endParaRPr lang="nl-NL" dirty="0"/>
          </a:p>
        </p:txBody>
      </p:sp>
    </p:spTree>
    <p:extLst>
      <p:ext uri="{BB962C8B-B14F-4D97-AF65-F5344CB8AC3E}">
        <p14:creationId xmlns:p14="http://schemas.microsoft.com/office/powerpoint/2010/main" val="753055516"/>
      </p:ext>
    </p:extLst>
  </p:cSld>
  <p:clrMapOvr>
    <a:masterClrMapping/>
  </p:clrMapOvr>
</p:sld>
</file>

<file path=ppt/theme/theme1.xml><?xml version="1.0" encoding="utf-8"?>
<a:theme xmlns:a="http://schemas.openxmlformats.org/drawingml/2006/main" name="Condensspoor">
  <a:themeElements>
    <a:clrScheme name="Condensspoor">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Condensspoor">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densspo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Condensspoor</Template>
  <TotalTime>1696</TotalTime>
  <Words>1622</Words>
  <Application>Microsoft Office PowerPoint</Application>
  <PresentationFormat>Diavoorstelling (4:3)</PresentationFormat>
  <Paragraphs>183</Paragraphs>
  <Slides>19</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Century Gothic</vt:lpstr>
      <vt:lpstr>Courier New</vt:lpstr>
      <vt:lpstr>Wingdings</vt:lpstr>
      <vt:lpstr>Condensspoor</vt:lpstr>
      <vt:lpstr>Module 12: verpleegtechnisch handelen 2</vt:lpstr>
      <vt:lpstr>Inhoud les: </vt:lpstr>
      <vt:lpstr>Anatomie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Summa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Stomazorg</dc:title>
  <dc:creator>Maessen, Joyce</dc:creator>
  <cp:lastModifiedBy>Vries, Anouk de</cp:lastModifiedBy>
  <cp:revision>43</cp:revision>
  <dcterms:created xsi:type="dcterms:W3CDTF">2014-02-10T13:52:35Z</dcterms:created>
  <dcterms:modified xsi:type="dcterms:W3CDTF">2020-09-11T06:40:12Z</dcterms:modified>
</cp:coreProperties>
</file>